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1" r:id="rId3"/>
    <p:sldId id="274" r:id="rId4"/>
    <p:sldId id="275" r:id="rId5"/>
    <p:sldId id="276" r:id="rId6"/>
    <p:sldId id="270" r:id="rId7"/>
    <p:sldId id="272" r:id="rId8"/>
    <p:sldId id="259" r:id="rId9"/>
    <p:sldId id="277" r:id="rId10"/>
    <p:sldId id="260" r:id="rId11"/>
    <p:sldId id="261" r:id="rId12"/>
    <p:sldId id="267" r:id="rId13"/>
    <p:sldId id="278" r:id="rId14"/>
    <p:sldId id="262" r:id="rId15"/>
    <p:sldId id="263" r:id="rId16"/>
    <p:sldId id="279" r:id="rId17"/>
    <p:sldId id="280" r:id="rId18"/>
    <p:sldId id="284" r:id="rId19"/>
    <p:sldId id="266" r:id="rId20"/>
    <p:sldId id="281" r:id="rId21"/>
    <p:sldId id="269" r:id="rId22"/>
    <p:sldId id="283" r:id="rId23"/>
    <p:sldId id="282" r:id="rId24"/>
    <p:sldId id="268" r:id="rId25"/>
    <p:sldId id="264"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1" autoAdjust="0"/>
    <p:restoredTop sz="85625" autoAdjust="0"/>
  </p:normalViewPr>
  <p:slideViewPr>
    <p:cSldViewPr snapToGrid="0">
      <p:cViewPr varScale="1">
        <p:scale>
          <a:sx n="73" d="100"/>
          <a:sy n="73" d="100"/>
        </p:scale>
        <p:origin x="1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D6B72-81EE-4A30-8525-70A6AA2EE72C}" type="datetimeFigureOut">
              <a:rPr lang="en-CA" smtClean="0"/>
              <a:t>2020-11-27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E20D0-310F-49A8-9C60-6E7BC36457BE}" type="slidenum">
              <a:rPr lang="en-CA" smtClean="0"/>
              <a:t>‹#›</a:t>
            </a:fld>
            <a:endParaRPr lang="en-CA"/>
          </a:p>
        </p:txBody>
      </p:sp>
    </p:spTree>
    <p:extLst>
      <p:ext uri="{BB962C8B-B14F-4D97-AF65-F5344CB8AC3E}">
        <p14:creationId xmlns:p14="http://schemas.microsoft.com/office/powerpoint/2010/main" val="111174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loomboard.co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glcredentials.com/" TargetMode="External"/><Relationship Id="rId4" Type="http://schemas.openxmlformats.org/officeDocument/2006/relationships/hyperlink" Target="https://www.gettingsmart.com/2020/11/getting-smart-on-competency-based-career-advancement-at-harmony-public-school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Tom Vander Ark discusses projects like </a:t>
            </a:r>
            <a:r>
              <a:rPr lang="en-CA" dirty="0" err="1" smtClean="0">
                <a:hlinkClick r:id="rId3"/>
              </a:rPr>
              <a:t>Bloomboard</a:t>
            </a:r>
            <a:r>
              <a:rPr lang="en-CA" dirty="0" smtClean="0"/>
              <a:t>, which "powers the microcredentials that power the professional learning system at </a:t>
            </a:r>
            <a:r>
              <a:rPr lang="en-CA" dirty="0" smtClean="0">
                <a:hlinkClick r:id="rId4"/>
              </a:rPr>
              <a:t>Harmony Public Schools</a:t>
            </a:r>
            <a:r>
              <a:rPr lang="en-CA" dirty="0" smtClean="0"/>
              <a:t> - a great example of a well designed comprehensive talent development system." Another service, </a:t>
            </a:r>
            <a:r>
              <a:rPr lang="en-CA" dirty="0" smtClean="0">
                <a:hlinkClick r:id="rId5"/>
              </a:rPr>
              <a:t>Greenlight Credentials</a:t>
            </a:r>
            <a:r>
              <a:rPr lang="en-CA" dirty="0" smtClean="0"/>
              <a:t>, "helps north Texas high school scholars build and permission a digital profile to employers and postsecondary institutions."</a:t>
            </a:r>
            <a:endParaRPr lang="en-CA" dirty="0"/>
          </a:p>
        </p:txBody>
      </p:sp>
      <p:sp>
        <p:nvSpPr>
          <p:cNvPr id="4" name="Slide Number Placeholder 3"/>
          <p:cNvSpPr>
            <a:spLocks noGrp="1"/>
          </p:cNvSpPr>
          <p:nvPr>
            <p:ph type="sldNum" sz="quarter" idx="10"/>
          </p:nvPr>
        </p:nvSpPr>
        <p:spPr/>
        <p:txBody>
          <a:bodyPr/>
          <a:lstStyle/>
          <a:p>
            <a:fld id="{84DE20D0-310F-49A8-9C60-6E7BC36457BE}" type="slidenum">
              <a:rPr lang="en-CA" smtClean="0"/>
              <a:t>13</a:t>
            </a:fld>
            <a:endParaRPr lang="en-CA"/>
          </a:p>
        </p:txBody>
      </p:sp>
    </p:spTree>
    <p:extLst>
      <p:ext uri="{BB962C8B-B14F-4D97-AF65-F5344CB8AC3E}">
        <p14:creationId xmlns:p14="http://schemas.microsoft.com/office/powerpoint/2010/main" val="384104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to Automatically Generate Content at Scale</a:t>
            </a:r>
          </a:p>
          <a:p>
            <a:r>
              <a:rPr lang="en-CA" dirty="0" smtClean="0"/>
              <a:t>https://www.marketingaiinstitute.com/blog/how-to-automatically-generate-content-at-scale </a:t>
            </a:r>
            <a:endParaRPr lang="en-CA" dirty="0"/>
          </a:p>
        </p:txBody>
      </p:sp>
      <p:sp>
        <p:nvSpPr>
          <p:cNvPr id="4" name="Slide Number Placeholder 3"/>
          <p:cNvSpPr>
            <a:spLocks noGrp="1"/>
          </p:cNvSpPr>
          <p:nvPr>
            <p:ph type="sldNum" sz="quarter" idx="10"/>
          </p:nvPr>
        </p:nvSpPr>
        <p:spPr/>
        <p:txBody>
          <a:bodyPr/>
          <a:lstStyle/>
          <a:p>
            <a:fld id="{84DE20D0-310F-49A8-9C60-6E7BC36457BE}" type="slidenum">
              <a:rPr lang="en-CA" smtClean="0"/>
              <a:t>15</a:t>
            </a:fld>
            <a:endParaRPr lang="en-CA"/>
          </a:p>
        </p:txBody>
      </p:sp>
    </p:spTree>
    <p:extLst>
      <p:ext uri="{BB962C8B-B14F-4D97-AF65-F5344CB8AC3E}">
        <p14:creationId xmlns:p14="http://schemas.microsoft.com/office/powerpoint/2010/main" val="247791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how they use user-generated content as source material</a:t>
            </a:r>
          </a:p>
          <a:p>
            <a:endParaRPr lang="en-CA" dirty="0"/>
          </a:p>
        </p:txBody>
      </p:sp>
      <p:sp>
        <p:nvSpPr>
          <p:cNvPr id="4" name="Slide Number Placeholder 3"/>
          <p:cNvSpPr>
            <a:spLocks noGrp="1"/>
          </p:cNvSpPr>
          <p:nvPr>
            <p:ph type="sldNum" sz="quarter" idx="10"/>
          </p:nvPr>
        </p:nvSpPr>
        <p:spPr/>
        <p:txBody>
          <a:bodyPr/>
          <a:lstStyle/>
          <a:p>
            <a:fld id="{84DE20D0-310F-49A8-9C60-6E7BC36457BE}" type="slidenum">
              <a:rPr lang="en-CA" smtClean="0"/>
              <a:t>16</a:t>
            </a:fld>
            <a:endParaRPr lang="en-CA"/>
          </a:p>
        </p:txBody>
      </p:sp>
    </p:spTree>
    <p:extLst>
      <p:ext uri="{BB962C8B-B14F-4D97-AF65-F5344CB8AC3E}">
        <p14:creationId xmlns:p14="http://schemas.microsoft.com/office/powerpoint/2010/main" val="148906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how they use user-generated content as source material</a:t>
            </a:r>
          </a:p>
          <a:p>
            <a:endParaRPr lang="en-CA" dirty="0"/>
          </a:p>
        </p:txBody>
      </p:sp>
      <p:sp>
        <p:nvSpPr>
          <p:cNvPr id="4" name="Slide Number Placeholder 3"/>
          <p:cNvSpPr>
            <a:spLocks noGrp="1"/>
          </p:cNvSpPr>
          <p:nvPr>
            <p:ph type="sldNum" sz="quarter" idx="10"/>
          </p:nvPr>
        </p:nvSpPr>
        <p:spPr/>
        <p:txBody>
          <a:bodyPr/>
          <a:lstStyle/>
          <a:p>
            <a:fld id="{84DE20D0-310F-49A8-9C60-6E7BC36457BE}" type="slidenum">
              <a:rPr lang="en-CA" smtClean="0"/>
              <a:t>17</a:t>
            </a:fld>
            <a:endParaRPr lang="en-CA"/>
          </a:p>
        </p:txBody>
      </p:sp>
    </p:spTree>
    <p:extLst>
      <p:ext uri="{BB962C8B-B14F-4D97-AF65-F5344CB8AC3E}">
        <p14:creationId xmlns:p14="http://schemas.microsoft.com/office/powerpoint/2010/main" val="44063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how they use user-generated content as source material</a:t>
            </a:r>
          </a:p>
          <a:p>
            <a:endParaRPr lang="en-CA" dirty="0"/>
          </a:p>
        </p:txBody>
      </p:sp>
      <p:sp>
        <p:nvSpPr>
          <p:cNvPr id="4" name="Slide Number Placeholder 3"/>
          <p:cNvSpPr>
            <a:spLocks noGrp="1"/>
          </p:cNvSpPr>
          <p:nvPr>
            <p:ph type="sldNum" sz="quarter" idx="10"/>
          </p:nvPr>
        </p:nvSpPr>
        <p:spPr/>
        <p:txBody>
          <a:bodyPr/>
          <a:lstStyle/>
          <a:p>
            <a:fld id="{84DE20D0-310F-49A8-9C60-6E7BC36457BE}" type="slidenum">
              <a:rPr lang="en-CA" smtClean="0"/>
              <a:t>18</a:t>
            </a:fld>
            <a:endParaRPr lang="en-CA"/>
          </a:p>
        </p:txBody>
      </p:sp>
    </p:spTree>
    <p:extLst>
      <p:ext uri="{BB962C8B-B14F-4D97-AF65-F5344CB8AC3E}">
        <p14:creationId xmlns:p14="http://schemas.microsoft.com/office/powerpoint/2010/main" val="305781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https://www.nature.com/articles/s41539-017-0016-3</a:t>
            </a:r>
            <a:endParaRPr lang="en-CA" dirty="0"/>
          </a:p>
        </p:txBody>
      </p:sp>
      <p:sp>
        <p:nvSpPr>
          <p:cNvPr id="4" name="Slide Number Placeholder 3"/>
          <p:cNvSpPr>
            <a:spLocks noGrp="1"/>
          </p:cNvSpPr>
          <p:nvPr>
            <p:ph type="sldNum" sz="quarter" idx="10"/>
          </p:nvPr>
        </p:nvSpPr>
        <p:spPr/>
        <p:txBody>
          <a:bodyPr/>
          <a:lstStyle/>
          <a:p>
            <a:fld id="{84DE20D0-310F-49A8-9C60-6E7BC36457BE}" type="slidenum">
              <a:rPr lang="en-CA" smtClean="0"/>
              <a:t>19</a:t>
            </a:fld>
            <a:endParaRPr lang="en-CA"/>
          </a:p>
        </p:txBody>
      </p:sp>
    </p:spTree>
    <p:extLst>
      <p:ext uri="{BB962C8B-B14F-4D97-AF65-F5344CB8AC3E}">
        <p14:creationId xmlns:p14="http://schemas.microsoft.com/office/powerpoint/2010/main" val="365352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https://www.nature.com/articles/s41539-017-0016-3</a:t>
            </a:r>
          </a:p>
          <a:p>
            <a:r>
              <a:rPr lang="en-CA" dirty="0" smtClean="0"/>
              <a:t>Better to just dis-aggregate the MOOC and use microcredentials</a:t>
            </a:r>
          </a:p>
          <a:p>
            <a:r>
              <a:rPr lang="en-CA" dirty="0" smtClean="0"/>
              <a:t>People create their own learning path</a:t>
            </a:r>
          </a:p>
          <a:p>
            <a:endParaRPr lang="en-CA" dirty="0"/>
          </a:p>
        </p:txBody>
      </p:sp>
      <p:sp>
        <p:nvSpPr>
          <p:cNvPr id="4" name="Slide Number Placeholder 3"/>
          <p:cNvSpPr>
            <a:spLocks noGrp="1"/>
          </p:cNvSpPr>
          <p:nvPr>
            <p:ph type="sldNum" sz="quarter" idx="10"/>
          </p:nvPr>
        </p:nvSpPr>
        <p:spPr/>
        <p:txBody>
          <a:bodyPr/>
          <a:lstStyle/>
          <a:p>
            <a:fld id="{84DE20D0-310F-49A8-9C60-6E7BC36457BE}" type="slidenum">
              <a:rPr lang="en-CA" smtClean="0"/>
              <a:t>20</a:t>
            </a:fld>
            <a:endParaRPr lang="en-CA"/>
          </a:p>
        </p:txBody>
      </p:sp>
    </p:spTree>
    <p:extLst>
      <p:ext uri="{BB962C8B-B14F-4D97-AF65-F5344CB8AC3E}">
        <p14:creationId xmlns:p14="http://schemas.microsoft.com/office/powerpoint/2010/main" val="416430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Karl </a:t>
            </a:r>
            <a:r>
              <a:rPr lang="en-CA" dirty="0" err="1" smtClean="0"/>
              <a:t>Kapp</a:t>
            </a:r>
            <a:r>
              <a:rPr lang="en-CA" dirty="0" smtClean="0"/>
              <a:t>, Clark Quinn</a:t>
            </a:r>
            <a:endParaRPr lang="en-CA" dirty="0"/>
          </a:p>
        </p:txBody>
      </p:sp>
      <p:sp>
        <p:nvSpPr>
          <p:cNvPr id="4" name="Slide Number Placeholder 3"/>
          <p:cNvSpPr>
            <a:spLocks noGrp="1"/>
          </p:cNvSpPr>
          <p:nvPr>
            <p:ph type="sldNum" sz="quarter" idx="10"/>
          </p:nvPr>
        </p:nvSpPr>
        <p:spPr/>
        <p:txBody>
          <a:bodyPr/>
          <a:lstStyle/>
          <a:p>
            <a:fld id="{84DE20D0-310F-49A8-9C60-6E7BC36457BE}" type="slidenum">
              <a:rPr lang="en-CA" smtClean="0"/>
              <a:t>22</a:t>
            </a:fld>
            <a:endParaRPr lang="en-CA"/>
          </a:p>
        </p:txBody>
      </p:sp>
    </p:spTree>
    <p:extLst>
      <p:ext uri="{BB962C8B-B14F-4D97-AF65-F5344CB8AC3E}">
        <p14:creationId xmlns:p14="http://schemas.microsoft.com/office/powerpoint/2010/main" val="209288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Models of community – </a:t>
            </a:r>
            <a:r>
              <a:rPr lang="en-CA" dirty="0" err="1" smtClean="0"/>
              <a:t>CoP</a:t>
            </a:r>
            <a:r>
              <a:rPr lang="en-CA" dirty="0" smtClean="0"/>
              <a:t>, </a:t>
            </a:r>
            <a:r>
              <a:rPr lang="en-CA" dirty="0" err="1" smtClean="0"/>
              <a:t>CoI</a:t>
            </a:r>
            <a:endParaRPr lang="en-CA" dirty="0"/>
          </a:p>
        </p:txBody>
      </p:sp>
      <p:sp>
        <p:nvSpPr>
          <p:cNvPr id="4" name="Slide Number Placeholder 3"/>
          <p:cNvSpPr>
            <a:spLocks noGrp="1"/>
          </p:cNvSpPr>
          <p:nvPr>
            <p:ph type="sldNum" sz="quarter" idx="10"/>
          </p:nvPr>
        </p:nvSpPr>
        <p:spPr/>
        <p:txBody>
          <a:bodyPr/>
          <a:lstStyle/>
          <a:p>
            <a:fld id="{84DE20D0-310F-49A8-9C60-6E7BC36457BE}" type="slidenum">
              <a:rPr lang="en-CA" smtClean="0"/>
              <a:t>23</a:t>
            </a:fld>
            <a:endParaRPr lang="en-CA"/>
          </a:p>
        </p:txBody>
      </p:sp>
    </p:spTree>
    <p:extLst>
      <p:ext uri="{BB962C8B-B14F-4D97-AF65-F5344CB8AC3E}">
        <p14:creationId xmlns:p14="http://schemas.microsoft.com/office/powerpoint/2010/main" val="269737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4EE97B4-C9F8-4050-B065-42449B90192E}" type="datetimeFigureOut">
              <a:rPr lang="en-CA" smtClean="0"/>
              <a:t>2020-11-27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153716-7B42-4589-AE0E-3F650856EF99}" type="slidenum">
              <a:rPr lang="en-CA" smtClean="0"/>
              <a:t>‹#›</a:t>
            </a:fld>
            <a:endParaRPr lang="en-CA"/>
          </a:p>
        </p:txBody>
      </p:sp>
    </p:spTree>
    <p:extLst>
      <p:ext uri="{BB962C8B-B14F-4D97-AF65-F5344CB8AC3E}">
        <p14:creationId xmlns:p14="http://schemas.microsoft.com/office/powerpoint/2010/main" val="17943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4EE97B4-C9F8-4050-B065-42449B90192E}" type="datetimeFigureOut">
              <a:rPr lang="en-CA" smtClean="0"/>
              <a:t>2020-11-27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153716-7B42-4589-AE0E-3F650856EF99}" type="slidenum">
              <a:rPr lang="en-CA" smtClean="0"/>
              <a:t>‹#›</a:t>
            </a:fld>
            <a:endParaRPr lang="en-CA"/>
          </a:p>
        </p:txBody>
      </p:sp>
    </p:spTree>
    <p:extLst>
      <p:ext uri="{BB962C8B-B14F-4D97-AF65-F5344CB8AC3E}">
        <p14:creationId xmlns:p14="http://schemas.microsoft.com/office/powerpoint/2010/main" val="118656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4EE97B4-C9F8-4050-B065-42449B90192E}" type="datetimeFigureOut">
              <a:rPr lang="en-CA" smtClean="0"/>
              <a:t>2020-11-27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153716-7B42-4589-AE0E-3F650856EF99}" type="slidenum">
              <a:rPr lang="en-CA" smtClean="0"/>
              <a:t>‹#›</a:t>
            </a:fld>
            <a:endParaRPr lang="en-CA"/>
          </a:p>
        </p:txBody>
      </p:sp>
    </p:spTree>
    <p:extLst>
      <p:ext uri="{BB962C8B-B14F-4D97-AF65-F5344CB8AC3E}">
        <p14:creationId xmlns:p14="http://schemas.microsoft.com/office/powerpoint/2010/main" val="138916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4EE97B4-C9F8-4050-B065-42449B90192E}" type="datetimeFigureOut">
              <a:rPr lang="en-CA" smtClean="0"/>
              <a:t>2020-11-27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153716-7B42-4589-AE0E-3F650856EF99}" type="slidenum">
              <a:rPr lang="en-CA" smtClean="0"/>
              <a:t>‹#›</a:t>
            </a:fld>
            <a:endParaRPr lang="en-CA"/>
          </a:p>
        </p:txBody>
      </p:sp>
    </p:spTree>
    <p:extLst>
      <p:ext uri="{BB962C8B-B14F-4D97-AF65-F5344CB8AC3E}">
        <p14:creationId xmlns:p14="http://schemas.microsoft.com/office/powerpoint/2010/main" val="277654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E97B4-C9F8-4050-B065-42449B90192E}" type="datetimeFigureOut">
              <a:rPr lang="en-CA" smtClean="0"/>
              <a:t>2020-11-27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153716-7B42-4589-AE0E-3F650856EF99}" type="slidenum">
              <a:rPr lang="en-CA" smtClean="0"/>
              <a:t>‹#›</a:t>
            </a:fld>
            <a:endParaRPr lang="en-CA"/>
          </a:p>
        </p:txBody>
      </p:sp>
    </p:spTree>
    <p:extLst>
      <p:ext uri="{BB962C8B-B14F-4D97-AF65-F5344CB8AC3E}">
        <p14:creationId xmlns:p14="http://schemas.microsoft.com/office/powerpoint/2010/main" val="247972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4EE97B4-C9F8-4050-B065-42449B90192E}" type="datetimeFigureOut">
              <a:rPr lang="en-CA" smtClean="0"/>
              <a:t>2020-11-27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153716-7B42-4589-AE0E-3F650856EF99}" type="slidenum">
              <a:rPr lang="en-CA" smtClean="0"/>
              <a:t>‹#›</a:t>
            </a:fld>
            <a:endParaRPr lang="en-CA"/>
          </a:p>
        </p:txBody>
      </p:sp>
    </p:spTree>
    <p:extLst>
      <p:ext uri="{BB962C8B-B14F-4D97-AF65-F5344CB8AC3E}">
        <p14:creationId xmlns:p14="http://schemas.microsoft.com/office/powerpoint/2010/main" val="272434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4EE97B4-C9F8-4050-B065-42449B90192E}" type="datetimeFigureOut">
              <a:rPr lang="en-CA" smtClean="0"/>
              <a:t>2020-11-27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D153716-7B42-4589-AE0E-3F650856EF99}" type="slidenum">
              <a:rPr lang="en-CA" smtClean="0"/>
              <a:t>‹#›</a:t>
            </a:fld>
            <a:endParaRPr lang="en-CA"/>
          </a:p>
        </p:txBody>
      </p:sp>
    </p:spTree>
    <p:extLst>
      <p:ext uri="{BB962C8B-B14F-4D97-AF65-F5344CB8AC3E}">
        <p14:creationId xmlns:p14="http://schemas.microsoft.com/office/powerpoint/2010/main" val="112560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4EE97B4-C9F8-4050-B065-42449B90192E}" type="datetimeFigureOut">
              <a:rPr lang="en-CA" smtClean="0"/>
              <a:t>2020-11-27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D153716-7B42-4589-AE0E-3F650856EF99}" type="slidenum">
              <a:rPr lang="en-CA" smtClean="0"/>
              <a:t>‹#›</a:t>
            </a:fld>
            <a:endParaRPr lang="en-CA"/>
          </a:p>
        </p:txBody>
      </p:sp>
    </p:spTree>
    <p:extLst>
      <p:ext uri="{BB962C8B-B14F-4D97-AF65-F5344CB8AC3E}">
        <p14:creationId xmlns:p14="http://schemas.microsoft.com/office/powerpoint/2010/main" val="15825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E97B4-C9F8-4050-B065-42449B90192E}" type="datetimeFigureOut">
              <a:rPr lang="en-CA" smtClean="0"/>
              <a:t>2020-11-27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D153716-7B42-4589-AE0E-3F650856EF99}" type="slidenum">
              <a:rPr lang="en-CA" smtClean="0"/>
              <a:t>‹#›</a:t>
            </a:fld>
            <a:endParaRPr lang="en-CA"/>
          </a:p>
        </p:txBody>
      </p:sp>
    </p:spTree>
    <p:extLst>
      <p:ext uri="{BB962C8B-B14F-4D97-AF65-F5344CB8AC3E}">
        <p14:creationId xmlns:p14="http://schemas.microsoft.com/office/powerpoint/2010/main" val="127199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E97B4-C9F8-4050-B065-42449B90192E}" type="datetimeFigureOut">
              <a:rPr lang="en-CA" smtClean="0"/>
              <a:t>2020-11-27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153716-7B42-4589-AE0E-3F650856EF99}" type="slidenum">
              <a:rPr lang="en-CA" smtClean="0"/>
              <a:t>‹#›</a:t>
            </a:fld>
            <a:endParaRPr lang="en-CA"/>
          </a:p>
        </p:txBody>
      </p:sp>
    </p:spTree>
    <p:extLst>
      <p:ext uri="{BB962C8B-B14F-4D97-AF65-F5344CB8AC3E}">
        <p14:creationId xmlns:p14="http://schemas.microsoft.com/office/powerpoint/2010/main" val="4474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E97B4-C9F8-4050-B065-42449B90192E}" type="datetimeFigureOut">
              <a:rPr lang="en-CA" smtClean="0"/>
              <a:t>2020-11-27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153716-7B42-4589-AE0E-3F650856EF99}" type="slidenum">
              <a:rPr lang="en-CA" smtClean="0"/>
              <a:t>‹#›</a:t>
            </a:fld>
            <a:endParaRPr lang="en-CA"/>
          </a:p>
        </p:txBody>
      </p:sp>
    </p:spTree>
    <p:extLst>
      <p:ext uri="{BB962C8B-B14F-4D97-AF65-F5344CB8AC3E}">
        <p14:creationId xmlns:p14="http://schemas.microsoft.com/office/powerpoint/2010/main" val="187432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E97B4-C9F8-4050-B065-42449B90192E}" type="datetimeFigureOut">
              <a:rPr lang="en-CA" smtClean="0"/>
              <a:t>2020-11-27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53716-7B42-4589-AE0E-3F650856EF99}" type="slidenum">
              <a:rPr lang="en-CA" smtClean="0"/>
              <a:t>‹#›</a:t>
            </a:fld>
            <a:endParaRPr lang="en-CA"/>
          </a:p>
        </p:txBody>
      </p:sp>
    </p:spTree>
    <p:extLst>
      <p:ext uri="{BB962C8B-B14F-4D97-AF65-F5344CB8AC3E}">
        <p14:creationId xmlns:p14="http://schemas.microsoft.com/office/powerpoint/2010/main" val="807147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ayfield.com/mayfield-cio-insights-mastering-the-multi-clou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onlinelibrary.wiley.com/doi/full/10.1002/ets2.1224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et.zendesk.com/hc/en-us/articles/115001672832-Data-Card-Activity-Lo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hyperlink" Target="https://www.glcredential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bloomboard.com/" TargetMode="External"/><Relationship Id="rId5" Type="http://schemas.openxmlformats.org/officeDocument/2006/relationships/hyperlink" Target="https://www.forbes.com/sites/tomvanderark/2020/11/25/digital-credentials-a-better-way-capture-and-communicate-learning/?sh=4b7c8da62dd6" TargetMode="External"/><Relationship Id="rId4" Type="http://schemas.openxmlformats.org/officeDocument/2006/relationships/hyperlink" Target="https://www.wsj.com/articles/is-this-the-end-of-college-as-we-know-it-1160519690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ws.amazon.com/blogs/media/aws-media-services-learning-path/"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dfaiw.uspto.gov/.aiw?PageNum=0&amp;docid=2019024387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pdfaiw.uspto.gov/.aiw?PageNum=0&amp;docid=2019024387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jvupsell.com/wp-content-factory-plugin-ot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ink.springer.com/article/10.1007/s11042-020-09523-z"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ature.com/articles/s41539-017-0016-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ro.uow.edu.au/cgi/viewcontent.cgi?article=6225&amp;context=eispap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lasscentral.com/report/mooc-stats-pandemic/"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ture.com/articles/s41539-017-0016-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classroom-aid.com/2013/05/25/what-you-should-know-about-learning-object-part-ii/"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circa.cs.ualberta.ca/index.php/CIRCA:Reference_links_to_Semantic_Web_Resourc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s://theelearningcoach.com/elearning2-0/what-is-microlearning/" TargetMode="External"/><Relationship Id="rId4" Type="http://schemas.openxmlformats.org/officeDocument/2006/relationships/hyperlink" Target="https://mobiletechnologyinlearning.weebly.com/creating-m-learning-lesson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lassroom-aid.com/2014/06/08/social-network-of-learning-resources-learning-registr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nk.springer.com/article/10.1007/s11042-020-09523-z"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logs.fsfe.org/tobiasd/2019/08/23/salonabend-im-schatzchen-vortrag-uber-das-fediverse/"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n-situ.info/en/in-situ-narratives/en/acupuncture-2-hospitable-hostile-the-place-of-women-in-public-space-56"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ipny.com/wp-content/uploads/2020/08/The-Pandemic-Accelerant_FINA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reecodecamp.org/news/a-massive-list-of-free-online-course-providers-from-around-the-world-925766226f4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oloniq.com/notes/the-mooc-decade.-380-million-students-late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mathplourde/8620174342/sizes/o/in/photostrea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en-us/azure/architecture/reference-architectures/app-service-web-app/scalable-web-app"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cs.microsoft.com/en-us/azure/architecture/reference-architectures/serverless/web-ap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780" y="138699"/>
            <a:ext cx="6745716" cy="6174418"/>
          </a:xfrm>
          <a:prstGeom prst="rect">
            <a:avLst/>
          </a:prstGeom>
        </p:spPr>
      </p:pic>
      <p:sp>
        <p:nvSpPr>
          <p:cNvPr id="2" name="Title 1"/>
          <p:cNvSpPr>
            <a:spLocks noGrp="1"/>
          </p:cNvSpPr>
          <p:nvPr>
            <p:ph type="ctrTitle"/>
          </p:nvPr>
        </p:nvSpPr>
        <p:spPr>
          <a:xfrm>
            <a:off x="4409162" y="1114815"/>
            <a:ext cx="7782838" cy="954653"/>
          </a:xfrm>
        </p:spPr>
        <p:txBody>
          <a:bodyPr>
            <a:normAutofit fontScale="90000"/>
          </a:bodyPr>
          <a:lstStyle/>
          <a:p>
            <a:r>
              <a:rPr lang="en-CA" i="1" dirty="0" smtClean="0"/>
              <a:t>What’s Next for MOOCS? </a:t>
            </a:r>
            <a:endParaRPr lang="en-CA" dirty="0"/>
          </a:p>
        </p:txBody>
      </p:sp>
      <p:sp>
        <p:nvSpPr>
          <p:cNvPr id="3" name="Subtitle 2"/>
          <p:cNvSpPr>
            <a:spLocks noGrp="1"/>
          </p:cNvSpPr>
          <p:nvPr>
            <p:ph type="subTitle" idx="1"/>
          </p:nvPr>
        </p:nvSpPr>
        <p:spPr>
          <a:xfrm>
            <a:off x="8630432" y="3363411"/>
            <a:ext cx="3114805" cy="1655762"/>
          </a:xfrm>
        </p:spPr>
        <p:txBody>
          <a:bodyPr/>
          <a:lstStyle/>
          <a:p>
            <a:pPr algn="r"/>
            <a:r>
              <a:rPr lang="en-CA" dirty="0" smtClean="0"/>
              <a:t>Stephen Downes</a:t>
            </a:r>
          </a:p>
          <a:p>
            <a:pPr algn="r"/>
            <a:r>
              <a:rPr lang="en-CA" dirty="0" smtClean="0"/>
              <a:t>December 8, 2020</a:t>
            </a:r>
            <a:endParaRPr lang="en-CA" dirty="0"/>
          </a:p>
        </p:txBody>
      </p:sp>
    </p:spTree>
    <p:extLst>
      <p:ext uri="{BB962C8B-B14F-4D97-AF65-F5344CB8AC3E}">
        <p14:creationId xmlns:p14="http://schemas.microsoft.com/office/powerpoint/2010/main" val="165703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Continuous Integration &amp; Delivery</a:t>
            </a:r>
            <a:endParaRPr lang="en-CA" dirty="0"/>
          </a:p>
        </p:txBody>
      </p:sp>
      <p:sp>
        <p:nvSpPr>
          <p:cNvPr id="5" name="Rectangle 4"/>
          <p:cNvSpPr/>
          <p:nvPr/>
        </p:nvSpPr>
        <p:spPr>
          <a:xfrm>
            <a:off x="1129048" y="6029340"/>
            <a:ext cx="8478592" cy="369332"/>
          </a:xfrm>
          <a:prstGeom prst="rect">
            <a:avLst/>
          </a:prstGeom>
        </p:spPr>
        <p:txBody>
          <a:bodyPr wrap="square">
            <a:spAutoFit/>
          </a:bodyPr>
          <a:lstStyle/>
          <a:p>
            <a:r>
              <a:rPr lang="en-CA" dirty="0" smtClean="0">
                <a:hlinkClick r:id="rId2"/>
              </a:rPr>
              <a:t>https://www.mayfield.com/mayfield-cio-insights-mastering-the-multi-cloud/</a:t>
            </a:r>
            <a:r>
              <a:rPr lang="en-CA" dirty="0" smtClean="0"/>
              <a:t> </a:t>
            </a:r>
            <a:endParaRPr lang="en-CA" dirty="0"/>
          </a:p>
        </p:txBody>
      </p:sp>
      <p:pic>
        <p:nvPicPr>
          <p:cNvPr id="8" name="Content Placeholder 7"/>
          <p:cNvPicPr>
            <a:picLocks noGrp="1" noChangeAspect="1"/>
          </p:cNvPicPr>
          <p:nvPr>
            <p:ph idx="1"/>
          </p:nvPr>
        </p:nvPicPr>
        <p:blipFill>
          <a:blip r:embed="rId3"/>
          <a:stretch>
            <a:fillRect/>
          </a:stretch>
        </p:blipFill>
        <p:spPr>
          <a:xfrm>
            <a:off x="961706" y="1390920"/>
            <a:ext cx="8860211" cy="4494726"/>
          </a:xfrm>
          <a:prstGeom prst="rect">
            <a:avLst/>
          </a:prstGeom>
        </p:spPr>
      </p:pic>
    </p:spTree>
    <p:extLst>
      <p:ext uri="{BB962C8B-B14F-4D97-AF65-F5344CB8AC3E}">
        <p14:creationId xmlns:p14="http://schemas.microsoft.com/office/powerpoint/2010/main" val="3328332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Automated Grading at Scale</a:t>
            </a:r>
            <a:endParaRPr lang="en-CA" dirty="0"/>
          </a:p>
        </p:txBody>
      </p:sp>
      <p:sp>
        <p:nvSpPr>
          <p:cNvPr id="4" name="Rectangle 3"/>
          <p:cNvSpPr/>
          <p:nvPr/>
        </p:nvSpPr>
        <p:spPr>
          <a:xfrm>
            <a:off x="1044262" y="6065209"/>
            <a:ext cx="5807937" cy="369332"/>
          </a:xfrm>
          <a:prstGeom prst="rect">
            <a:avLst/>
          </a:prstGeom>
        </p:spPr>
        <p:txBody>
          <a:bodyPr wrap="none">
            <a:spAutoFit/>
          </a:bodyPr>
          <a:lstStyle/>
          <a:p>
            <a:r>
              <a:rPr lang="en-CA" dirty="0" smtClean="0">
                <a:hlinkClick r:id="rId2"/>
              </a:rPr>
              <a:t>https://onlinelibrary.wiley.com/doi/full/10.1002/ets2.12249</a:t>
            </a:r>
            <a:r>
              <a:rPr lang="en-CA" dirty="0" smtClean="0"/>
              <a:t> </a:t>
            </a:r>
            <a:endParaRPr lang="en-CA" dirty="0"/>
          </a:p>
        </p:txBody>
      </p:sp>
      <p:pic>
        <p:nvPicPr>
          <p:cNvPr id="5" name="Content Placeholder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8242" y="1382889"/>
            <a:ext cx="7353487" cy="468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3"/>
          <p:cNvSpPr txBox="1">
            <a:spLocks noChangeArrowheads="1"/>
          </p:cNvSpPr>
          <p:nvPr/>
        </p:nvSpPr>
        <p:spPr bwMode="auto">
          <a:xfrm>
            <a:off x="1044262" y="6434541"/>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800" b="1">
                <a:solidFill>
                  <a:srgbClr val="0054A6"/>
                </a:solidFill>
              </a:rPr>
              <a:t>ETS Research Report Series, Volume: 2019, Issue: 1, Pages: 1-23, First published: 18 March 2019, DOI: (10.1002/ets2.12249) </a:t>
            </a:r>
          </a:p>
        </p:txBody>
      </p:sp>
    </p:spTree>
    <p:extLst>
      <p:ext uri="{BB962C8B-B14F-4D97-AF65-F5344CB8AC3E}">
        <p14:creationId xmlns:p14="http://schemas.microsoft.com/office/powerpoint/2010/main" val="116406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 Records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2562" y="1862931"/>
            <a:ext cx="9286875" cy="4276725"/>
          </a:xfrm>
        </p:spPr>
      </p:pic>
      <p:sp>
        <p:nvSpPr>
          <p:cNvPr id="5" name="Rectangle 4"/>
          <p:cNvSpPr/>
          <p:nvPr/>
        </p:nvSpPr>
        <p:spPr>
          <a:xfrm>
            <a:off x="1452562" y="6311899"/>
            <a:ext cx="7949852" cy="369332"/>
          </a:xfrm>
          <a:prstGeom prst="rect">
            <a:avLst/>
          </a:prstGeom>
        </p:spPr>
        <p:txBody>
          <a:bodyPr wrap="square">
            <a:spAutoFit/>
          </a:bodyPr>
          <a:lstStyle/>
          <a:p>
            <a:r>
              <a:rPr lang="en-CA" dirty="0" smtClean="0">
                <a:hlinkClick r:id="rId3"/>
              </a:rPr>
              <a:t>https://yet.zendesk.com/hc/en-us/articles/115001672832-Data-Card-Activity-Log</a:t>
            </a:r>
            <a:r>
              <a:rPr lang="en-CA" dirty="0" smtClean="0"/>
              <a:t> </a:t>
            </a:r>
            <a:endParaRPr lang="en-CA" dirty="0"/>
          </a:p>
        </p:txBody>
      </p:sp>
    </p:spTree>
    <p:extLst>
      <p:ext uri="{BB962C8B-B14F-4D97-AF65-F5344CB8AC3E}">
        <p14:creationId xmlns:p14="http://schemas.microsoft.com/office/powerpoint/2010/main" val="60490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Microcredentials</a:t>
            </a:r>
            <a:endParaRPr lang="en-CA"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4817" y="1439466"/>
            <a:ext cx="5201262" cy="4209772"/>
          </a:xfrm>
        </p:spPr>
      </p:pic>
      <p:sp>
        <p:nvSpPr>
          <p:cNvPr id="6" name="Rectangle 5"/>
          <p:cNvSpPr/>
          <p:nvPr/>
        </p:nvSpPr>
        <p:spPr>
          <a:xfrm>
            <a:off x="8636358" y="1415971"/>
            <a:ext cx="2717442" cy="3970318"/>
          </a:xfrm>
          <a:prstGeom prst="rect">
            <a:avLst/>
          </a:prstGeom>
        </p:spPr>
        <p:txBody>
          <a:bodyPr wrap="square">
            <a:spAutoFit/>
          </a:bodyPr>
          <a:lstStyle/>
          <a:p>
            <a:r>
              <a:rPr lang="en-CA" dirty="0" smtClean="0"/>
              <a:t>The pandemic is accelerating this shift to verified credentials. Enrollment in short-term credential classes increased by 70% over last year while freshman college enrollment dropped by 16%. </a:t>
            </a:r>
          </a:p>
          <a:p>
            <a:endParaRPr lang="en-CA" dirty="0"/>
          </a:p>
          <a:p>
            <a:r>
              <a:rPr lang="en-CA" dirty="0" smtClean="0">
                <a:hlinkClick r:id="rId4"/>
              </a:rPr>
              <a:t>https://www.wsj.com/articles/is-this-the-end-of-college-as-we-know-it-11605196909</a:t>
            </a:r>
            <a:r>
              <a:rPr lang="en-CA" dirty="0" smtClean="0"/>
              <a:t> </a:t>
            </a:r>
            <a:endParaRPr lang="en-CA" dirty="0"/>
          </a:p>
        </p:txBody>
      </p:sp>
      <p:sp>
        <p:nvSpPr>
          <p:cNvPr id="8" name="Rectangle 7"/>
          <p:cNvSpPr/>
          <p:nvPr/>
        </p:nvSpPr>
        <p:spPr>
          <a:xfrm>
            <a:off x="1482144" y="5790804"/>
            <a:ext cx="8512935" cy="923330"/>
          </a:xfrm>
          <a:prstGeom prst="rect">
            <a:avLst/>
          </a:prstGeom>
        </p:spPr>
        <p:txBody>
          <a:bodyPr wrap="square">
            <a:spAutoFit/>
          </a:bodyPr>
          <a:lstStyle/>
          <a:p>
            <a:r>
              <a:rPr lang="en-CA" dirty="0" smtClean="0">
                <a:hlinkClick r:id="rId5"/>
              </a:rPr>
              <a:t>https://www.forbes.com/sites/tomvanderark/2020/11/25/digital-credentials-a-better-way-capture-and-communicate-learning/?sh=4b7c8da62dd6</a:t>
            </a:r>
            <a:r>
              <a:rPr lang="en-CA" dirty="0" smtClean="0"/>
              <a:t> </a:t>
            </a:r>
          </a:p>
          <a:p>
            <a:r>
              <a:rPr lang="en-CA" dirty="0" smtClean="0">
                <a:hlinkClick r:id="rId6"/>
              </a:rPr>
              <a:t>https://bloomboard.com/</a:t>
            </a:r>
            <a:r>
              <a:rPr lang="en-CA" dirty="0" smtClean="0"/>
              <a:t>       </a:t>
            </a:r>
            <a:r>
              <a:rPr lang="en-CA" dirty="0" smtClean="0">
                <a:hlinkClick r:id="rId7"/>
              </a:rPr>
              <a:t>https://www.glcredentials.com/</a:t>
            </a:r>
            <a:r>
              <a:rPr lang="en-CA" dirty="0" smtClean="0"/>
              <a:t> </a:t>
            </a:r>
            <a:endParaRPr lang="en-CA" dirty="0"/>
          </a:p>
        </p:txBody>
      </p:sp>
    </p:spTree>
    <p:extLst>
      <p:ext uri="{BB962C8B-B14F-4D97-AF65-F5344CB8AC3E}">
        <p14:creationId xmlns:p14="http://schemas.microsoft.com/office/powerpoint/2010/main" val="153313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Recommendations and Learning Paths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811" y="1690688"/>
            <a:ext cx="9298148" cy="4143273"/>
          </a:xfrm>
        </p:spPr>
      </p:pic>
      <p:sp>
        <p:nvSpPr>
          <p:cNvPr id="5" name="Rectangle 4"/>
          <p:cNvSpPr/>
          <p:nvPr/>
        </p:nvSpPr>
        <p:spPr>
          <a:xfrm>
            <a:off x="1352811" y="6011873"/>
            <a:ext cx="8801622" cy="369332"/>
          </a:xfrm>
          <a:prstGeom prst="rect">
            <a:avLst/>
          </a:prstGeom>
        </p:spPr>
        <p:txBody>
          <a:bodyPr wrap="square">
            <a:spAutoFit/>
          </a:bodyPr>
          <a:lstStyle/>
          <a:p>
            <a:r>
              <a:rPr lang="en-CA" dirty="0" smtClean="0">
                <a:hlinkClick r:id="rId3"/>
              </a:rPr>
              <a:t>https://aws.amazon.com/blogs/media/aws-media-services-learning-path/</a:t>
            </a:r>
            <a:r>
              <a:rPr lang="en-CA" dirty="0" smtClean="0"/>
              <a:t> </a:t>
            </a:r>
            <a:endParaRPr lang="en-CA" dirty="0"/>
          </a:p>
        </p:txBody>
      </p:sp>
    </p:spTree>
    <p:extLst>
      <p:ext uri="{BB962C8B-B14F-4D97-AF65-F5344CB8AC3E}">
        <p14:creationId xmlns:p14="http://schemas.microsoft.com/office/powerpoint/2010/main" val="100151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Automatically Generated Content</a:t>
            </a:r>
            <a:endParaRPr lang="en-CA" dirty="0"/>
          </a:p>
        </p:txBody>
      </p:sp>
      <p:sp>
        <p:nvSpPr>
          <p:cNvPr id="5" name="Rectangle 4"/>
          <p:cNvSpPr/>
          <p:nvPr/>
        </p:nvSpPr>
        <p:spPr>
          <a:xfrm>
            <a:off x="1331934" y="6149659"/>
            <a:ext cx="10021866" cy="646331"/>
          </a:xfrm>
          <a:prstGeom prst="rect">
            <a:avLst/>
          </a:prstGeom>
        </p:spPr>
        <p:txBody>
          <a:bodyPr wrap="square">
            <a:spAutoFit/>
          </a:bodyPr>
          <a:lstStyle/>
          <a:p>
            <a:r>
              <a:rPr lang="en-CA" dirty="0" smtClean="0">
                <a:hlinkClick r:id="rId3"/>
              </a:rPr>
              <a:t>https://www.neowin.net/news/microsoft-patents-story-creation-system-with-auto-generated-content/ </a:t>
            </a:r>
          </a:p>
          <a:p>
            <a:r>
              <a:rPr lang="en-CA" dirty="0" smtClean="0">
                <a:hlinkClick r:id="rId3"/>
              </a:rPr>
              <a:t>https://pdfaiw.uspto.gov/.aiw?PageNum=0&amp;docid=20190243873</a:t>
            </a:r>
            <a:r>
              <a:rPr lang="en-CA" dirty="0" smtClean="0"/>
              <a:t> </a:t>
            </a:r>
            <a:endParaRPr lang="en-CA" dirty="0"/>
          </a:p>
        </p:txBody>
      </p:sp>
      <p:pic>
        <p:nvPicPr>
          <p:cNvPr id="7" name="Content Placeholder 6"/>
          <p:cNvPicPr>
            <a:picLocks noGrp="1" noChangeAspect="1"/>
          </p:cNvPicPr>
          <p:nvPr>
            <p:ph idx="1"/>
          </p:nvPr>
        </p:nvPicPr>
        <p:blipFill>
          <a:blip r:embed="rId4"/>
          <a:stretch>
            <a:fillRect/>
          </a:stretch>
        </p:blipFill>
        <p:spPr>
          <a:xfrm>
            <a:off x="1534318" y="1525000"/>
            <a:ext cx="7432350" cy="4351338"/>
          </a:xfrm>
          <a:prstGeom prst="rect">
            <a:avLst/>
          </a:prstGeom>
        </p:spPr>
      </p:pic>
    </p:spTree>
    <p:extLst>
      <p:ext uri="{BB962C8B-B14F-4D97-AF65-F5344CB8AC3E}">
        <p14:creationId xmlns:p14="http://schemas.microsoft.com/office/powerpoint/2010/main" val="241080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Automatically Generated Content</a:t>
            </a:r>
            <a:endParaRPr lang="en-CA" dirty="0"/>
          </a:p>
        </p:txBody>
      </p:sp>
      <p:sp>
        <p:nvSpPr>
          <p:cNvPr id="5" name="Rectangle 4"/>
          <p:cNvSpPr/>
          <p:nvPr/>
        </p:nvSpPr>
        <p:spPr>
          <a:xfrm>
            <a:off x="1331934" y="6149659"/>
            <a:ext cx="7837118" cy="369332"/>
          </a:xfrm>
          <a:prstGeom prst="rect">
            <a:avLst/>
          </a:prstGeom>
        </p:spPr>
        <p:txBody>
          <a:bodyPr wrap="square">
            <a:spAutoFit/>
          </a:bodyPr>
          <a:lstStyle/>
          <a:p>
            <a:r>
              <a:rPr lang="en-CA" dirty="0" smtClean="0">
                <a:hlinkClick r:id="rId3"/>
              </a:rPr>
              <a:t>https://pdfaiw.uspto.gov/.aiw?PageNum=0&amp;docid=20190243873</a:t>
            </a:r>
            <a:r>
              <a:rPr lang="en-CA" dirty="0" smtClean="0"/>
              <a:t> </a:t>
            </a:r>
            <a:endParaRPr lang="en-CA" dirty="0"/>
          </a:p>
        </p:txBody>
      </p:sp>
      <p:pic>
        <p:nvPicPr>
          <p:cNvPr id="4" name="Content Placeholder 3"/>
          <p:cNvPicPr>
            <a:picLocks noGrp="1" noChangeAspect="1"/>
          </p:cNvPicPr>
          <p:nvPr>
            <p:ph idx="1"/>
          </p:nvPr>
        </p:nvPicPr>
        <p:blipFill>
          <a:blip r:embed="rId4"/>
          <a:stretch>
            <a:fillRect/>
          </a:stretch>
        </p:blipFill>
        <p:spPr>
          <a:xfrm>
            <a:off x="1561392" y="1540701"/>
            <a:ext cx="8054096" cy="4370355"/>
          </a:xfrm>
          <a:prstGeom prst="rect">
            <a:avLst/>
          </a:prstGeom>
        </p:spPr>
      </p:pic>
    </p:spTree>
    <p:extLst>
      <p:ext uri="{BB962C8B-B14F-4D97-AF65-F5344CB8AC3E}">
        <p14:creationId xmlns:p14="http://schemas.microsoft.com/office/powerpoint/2010/main" val="338290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Automatically Generated Content</a:t>
            </a:r>
            <a:endParaRPr lang="en-CA" dirty="0"/>
          </a:p>
        </p:txBody>
      </p:sp>
      <p:pic>
        <p:nvPicPr>
          <p:cNvPr id="6" name="Content Placeholder 5"/>
          <p:cNvPicPr>
            <a:picLocks noGrp="1" noChangeAspect="1"/>
          </p:cNvPicPr>
          <p:nvPr>
            <p:ph idx="1"/>
          </p:nvPr>
        </p:nvPicPr>
        <p:blipFill>
          <a:blip r:embed="rId3"/>
          <a:stretch>
            <a:fillRect/>
          </a:stretch>
        </p:blipFill>
        <p:spPr>
          <a:xfrm>
            <a:off x="2254685" y="1481196"/>
            <a:ext cx="6832165" cy="4482248"/>
          </a:xfrm>
          <a:prstGeom prst="rect">
            <a:avLst/>
          </a:prstGeom>
        </p:spPr>
      </p:pic>
      <p:sp>
        <p:nvSpPr>
          <p:cNvPr id="7" name="Rectangle 6"/>
          <p:cNvSpPr/>
          <p:nvPr/>
        </p:nvSpPr>
        <p:spPr>
          <a:xfrm>
            <a:off x="1080383" y="6150372"/>
            <a:ext cx="5647123" cy="369332"/>
          </a:xfrm>
          <a:prstGeom prst="rect">
            <a:avLst/>
          </a:prstGeom>
        </p:spPr>
        <p:txBody>
          <a:bodyPr wrap="none">
            <a:spAutoFit/>
          </a:bodyPr>
          <a:lstStyle/>
          <a:p>
            <a:r>
              <a:rPr lang="en-CA" dirty="0" smtClean="0">
                <a:hlinkClick r:id="rId4"/>
              </a:rPr>
              <a:t>https://www.jvupsell.com/wp-content-factory-plugin-oto/</a:t>
            </a:r>
            <a:r>
              <a:rPr lang="en-CA" dirty="0" smtClean="0"/>
              <a:t> </a:t>
            </a:r>
            <a:endParaRPr lang="en-CA" dirty="0"/>
          </a:p>
        </p:txBody>
      </p:sp>
    </p:spTree>
    <p:extLst>
      <p:ext uri="{BB962C8B-B14F-4D97-AF65-F5344CB8AC3E}">
        <p14:creationId xmlns:p14="http://schemas.microsoft.com/office/powerpoint/2010/main" val="233302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Addressing Completion: Time</a:t>
            </a:r>
            <a:endParaRPr lang="en-CA" dirty="0"/>
          </a:p>
        </p:txBody>
      </p:sp>
      <p:pic>
        <p:nvPicPr>
          <p:cNvPr id="5" name="Content Placeholder 4"/>
          <p:cNvPicPr>
            <a:picLocks noGrp="1" noChangeAspect="1"/>
          </p:cNvPicPr>
          <p:nvPr>
            <p:ph idx="1"/>
          </p:nvPr>
        </p:nvPicPr>
        <p:blipFill>
          <a:blip r:embed="rId3"/>
          <a:stretch>
            <a:fillRect/>
          </a:stretch>
        </p:blipFill>
        <p:spPr>
          <a:xfrm>
            <a:off x="2132230" y="1374823"/>
            <a:ext cx="6524625" cy="4162425"/>
          </a:xfrm>
          <a:prstGeom prst="rect">
            <a:avLst/>
          </a:prstGeom>
        </p:spPr>
      </p:pic>
      <p:sp>
        <p:nvSpPr>
          <p:cNvPr id="6" name="Rectangle 5"/>
          <p:cNvSpPr/>
          <p:nvPr/>
        </p:nvSpPr>
        <p:spPr>
          <a:xfrm>
            <a:off x="838199" y="6366256"/>
            <a:ext cx="6076792" cy="369332"/>
          </a:xfrm>
          <a:prstGeom prst="rect">
            <a:avLst/>
          </a:prstGeom>
        </p:spPr>
        <p:txBody>
          <a:bodyPr wrap="none">
            <a:spAutoFit/>
          </a:bodyPr>
          <a:lstStyle/>
          <a:p>
            <a:r>
              <a:rPr lang="en-CA" dirty="0" smtClean="0">
                <a:hlinkClick r:id="rId4"/>
              </a:rPr>
              <a:t>https</a:t>
            </a:r>
            <a:r>
              <a:rPr lang="en-CA" dirty="0">
                <a:hlinkClick r:id="rId4"/>
              </a:rPr>
              <a:t>://</a:t>
            </a:r>
            <a:r>
              <a:rPr lang="en-CA" dirty="0" smtClean="0">
                <a:hlinkClick r:id="rId4"/>
              </a:rPr>
              <a:t>link.springer.com/article/10.1007/s11042-020-09523-z</a:t>
            </a:r>
            <a:r>
              <a:rPr lang="en-CA" dirty="0" smtClean="0"/>
              <a:t> </a:t>
            </a:r>
            <a:endParaRPr lang="en-CA" dirty="0"/>
          </a:p>
        </p:txBody>
      </p:sp>
      <p:sp>
        <p:nvSpPr>
          <p:cNvPr id="7" name="Rectangle 6"/>
          <p:cNvSpPr/>
          <p:nvPr/>
        </p:nvSpPr>
        <p:spPr>
          <a:xfrm>
            <a:off x="838199" y="5537248"/>
            <a:ext cx="9646085" cy="923330"/>
          </a:xfrm>
          <a:prstGeom prst="rect">
            <a:avLst/>
          </a:prstGeom>
        </p:spPr>
        <p:txBody>
          <a:bodyPr wrap="square">
            <a:spAutoFit/>
          </a:bodyPr>
          <a:lstStyle/>
          <a:p>
            <a:r>
              <a:rPr lang="en-CA" dirty="0"/>
              <a:t>Integrating micro-learning content in traditional e-learning </a:t>
            </a:r>
            <a:r>
              <a:rPr lang="en-CA" dirty="0" smtClean="0"/>
              <a:t>platforms. Rebeca </a:t>
            </a:r>
            <a:r>
              <a:rPr lang="en-CA" dirty="0"/>
              <a:t>P. </a:t>
            </a:r>
            <a:r>
              <a:rPr lang="en-CA" dirty="0" err="1"/>
              <a:t>Díaz</a:t>
            </a:r>
            <a:r>
              <a:rPr lang="en-CA" dirty="0"/>
              <a:t> Redondo, Manuel </a:t>
            </a:r>
            <a:r>
              <a:rPr lang="en-CA" dirty="0" err="1"/>
              <a:t>Caeiro</a:t>
            </a:r>
            <a:r>
              <a:rPr lang="en-CA" dirty="0"/>
              <a:t> Rodríguez, Juan José </a:t>
            </a:r>
            <a:r>
              <a:rPr lang="en-CA" dirty="0" err="1"/>
              <a:t>López</a:t>
            </a:r>
            <a:r>
              <a:rPr lang="en-CA" dirty="0"/>
              <a:t> Escobar &amp; Ana </a:t>
            </a:r>
            <a:r>
              <a:rPr lang="en-CA" dirty="0" err="1"/>
              <a:t>Fernández</a:t>
            </a:r>
            <a:r>
              <a:rPr lang="en-CA" dirty="0"/>
              <a:t> </a:t>
            </a:r>
            <a:r>
              <a:rPr lang="en-CA" dirty="0" smtClean="0"/>
              <a:t>Vilas. Multimedia </a:t>
            </a:r>
            <a:r>
              <a:rPr lang="en-CA" dirty="0"/>
              <a:t>Tools and Applications (2020)</a:t>
            </a:r>
            <a:endParaRPr lang="en-CA" dirty="0"/>
          </a:p>
        </p:txBody>
      </p:sp>
    </p:spTree>
    <p:extLst>
      <p:ext uri="{BB962C8B-B14F-4D97-AF65-F5344CB8AC3E}">
        <p14:creationId xmlns:p14="http://schemas.microsoft.com/office/powerpoint/2010/main" val="205369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Addressing Completion: Micro-MOOCs</a:t>
            </a:r>
            <a:endParaRPr lang="en-CA" dirty="0"/>
          </a:p>
        </p:txBody>
      </p:sp>
      <p:sp>
        <p:nvSpPr>
          <p:cNvPr id="4" name="Rectangle 3"/>
          <p:cNvSpPr/>
          <p:nvPr/>
        </p:nvSpPr>
        <p:spPr>
          <a:xfrm>
            <a:off x="838199" y="6002609"/>
            <a:ext cx="7318735" cy="646331"/>
          </a:xfrm>
          <a:prstGeom prst="rect">
            <a:avLst/>
          </a:prstGeom>
        </p:spPr>
        <p:txBody>
          <a:bodyPr wrap="none">
            <a:spAutoFit/>
          </a:bodyPr>
          <a:lstStyle/>
          <a:p>
            <a:endParaRPr lang="en-CA" dirty="0" smtClean="0">
              <a:hlinkClick r:id="rId3"/>
            </a:endParaRPr>
          </a:p>
          <a:p>
            <a:r>
              <a:rPr lang="en-CA" dirty="0" smtClean="0">
                <a:hlinkClick r:id="rId4"/>
              </a:rPr>
              <a:t>https://ro.uow.edu.au/cgi/viewcontent.cgi?article=6225&amp;context=eispapers</a:t>
            </a:r>
            <a:r>
              <a:rPr lang="en-CA" dirty="0" smtClean="0"/>
              <a:t> </a:t>
            </a:r>
            <a:endParaRPr lang="en-CA" dirty="0"/>
          </a:p>
        </p:txBody>
      </p:sp>
      <p:sp>
        <p:nvSpPr>
          <p:cNvPr id="10" name="Rectangle 9"/>
          <p:cNvSpPr/>
          <p:nvPr/>
        </p:nvSpPr>
        <p:spPr>
          <a:xfrm>
            <a:off x="838199" y="5679443"/>
            <a:ext cx="9646085" cy="646331"/>
          </a:xfrm>
          <a:prstGeom prst="rect">
            <a:avLst/>
          </a:prstGeom>
        </p:spPr>
        <p:txBody>
          <a:bodyPr wrap="square">
            <a:spAutoFit/>
          </a:bodyPr>
          <a:lstStyle/>
          <a:p>
            <a:r>
              <a:rPr lang="en-CA" dirty="0" smtClean="0"/>
              <a:t>Micro Learning Adaptation in MOOC: A Software as a Service and a Personalized Learner Model</a:t>
            </a:r>
          </a:p>
          <a:p>
            <a:r>
              <a:rPr lang="en-CA" dirty="0" err="1" smtClean="0"/>
              <a:t>Geng</a:t>
            </a:r>
            <a:r>
              <a:rPr lang="en-CA" dirty="0" smtClean="0"/>
              <a:t> Sun, T. Cui, et.al. Published in ICWL 2015</a:t>
            </a:r>
            <a:endParaRPr lang="en-CA" dirty="0"/>
          </a:p>
        </p:txBody>
      </p:sp>
      <p:pic>
        <p:nvPicPr>
          <p:cNvPr id="15" name="Content Placeholder 14"/>
          <p:cNvPicPr>
            <a:picLocks noGrp="1" noChangeAspect="1"/>
          </p:cNvPicPr>
          <p:nvPr>
            <p:ph idx="1"/>
          </p:nvPr>
        </p:nvPicPr>
        <p:blipFill>
          <a:blip r:embed="rId5"/>
          <a:stretch>
            <a:fillRect/>
          </a:stretch>
        </p:blipFill>
        <p:spPr>
          <a:xfrm>
            <a:off x="980095" y="1412386"/>
            <a:ext cx="7921882" cy="4048962"/>
          </a:xfrm>
          <a:prstGeom prst="rect">
            <a:avLst/>
          </a:prstGeom>
        </p:spPr>
      </p:pic>
    </p:spTree>
    <p:extLst>
      <p:ext uri="{BB962C8B-B14F-4D97-AF65-F5344CB8AC3E}">
        <p14:creationId xmlns:p14="http://schemas.microsoft.com/office/powerpoint/2010/main" val="307365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 they’re not dead yet!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0010" y="1825625"/>
            <a:ext cx="8651980" cy="4351338"/>
          </a:xfrm>
        </p:spPr>
      </p:pic>
      <p:sp>
        <p:nvSpPr>
          <p:cNvPr id="5" name="Rectangle 4"/>
          <p:cNvSpPr/>
          <p:nvPr/>
        </p:nvSpPr>
        <p:spPr>
          <a:xfrm>
            <a:off x="1670212" y="6311900"/>
            <a:ext cx="5889433" cy="369332"/>
          </a:xfrm>
          <a:prstGeom prst="rect">
            <a:avLst/>
          </a:prstGeom>
        </p:spPr>
        <p:txBody>
          <a:bodyPr wrap="none">
            <a:spAutoFit/>
          </a:bodyPr>
          <a:lstStyle/>
          <a:p>
            <a:r>
              <a:rPr lang="en-CA" dirty="0" smtClean="0">
                <a:hlinkClick r:id="rId3"/>
              </a:rPr>
              <a:t>https://www.classcentral.com/report/mooc-stats-pandemic/</a:t>
            </a:r>
            <a:r>
              <a:rPr lang="en-CA" dirty="0" smtClean="0"/>
              <a:t> </a:t>
            </a:r>
            <a:endParaRPr lang="en-CA" dirty="0"/>
          </a:p>
        </p:txBody>
      </p:sp>
    </p:spTree>
    <p:extLst>
      <p:ext uri="{BB962C8B-B14F-4D97-AF65-F5344CB8AC3E}">
        <p14:creationId xmlns:p14="http://schemas.microsoft.com/office/powerpoint/2010/main" val="285516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Addressing Completion: Micro-MOOCs</a:t>
            </a:r>
            <a:endParaRPr lang="en-CA" dirty="0"/>
          </a:p>
        </p:txBody>
      </p:sp>
      <p:sp>
        <p:nvSpPr>
          <p:cNvPr id="4" name="Rectangle 3"/>
          <p:cNvSpPr/>
          <p:nvPr/>
        </p:nvSpPr>
        <p:spPr>
          <a:xfrm>
            <a:off x="838199" y="6002609"/>
            <a:ext cx="5304786" cy="646331"/>
          </a:xfrm>
          <a:prstGeom prst="rect">
            <a:avLst/>
          </a:prstGeom>
        </p:spPr>
        <p:txBody>
          <a:bodyPr wrap="none">
            <a:spAutoFit/>
          </a:bodyPr>
          <a:lstStyle/>
          <a:p>
            <a:endParaRPr lang="en-CA" dirty="0" smtClean="0">
              <a:hlinkClick r:id="rId3"/>
            </a:endParaRPr>
          </a:p>
          <a:p>
            <a:r>
              <a:rPr lang="en-CA" dirty="0" smtClean="0">
                <a:hlinkClick r:id="rId3"/>
              </a:rPr>
              <a:t>https://www.nature.com/articles/s41539-017-0016-3</a:t>
            </a:r>
            <a:r>
              <a:rPr lang="en-CA" dirty="0" smtClean="0"/>
              <a:t> </a:t>
            </a:r>
            <a:endParaRPr lang="en-CA" dirty="0"/>
          </a:p>
        </p:txBody>
      </p:sp>
      <p:pic>
        <p:nvPicPr>
          <p:cNvPr id="8" name="Content Placeholder 7"/>
          <p:cNvPicPr>
            <a:picLocks noGrp="1" noChangeAspect="1"/>
          </p:cNvPicPr>
          <p:nvPr>
            <p:ph idx="1"/>
          </p:nvPr>
        </p:nvPicPr>
        <p:blipFill>
          <a:blip r:embed="rId4"/>
          <a:stretch>
            <a:fillRect/>
          </a:stretch>
        </p:blipFill>
        <p:spPr>
          <a:xfrm>
            <a:off x="838200" y="1420214"/>
            <a:ext cx="7701188" cy="4128816"/>
          </a:xfrm>
          <a:prstGeom prst="rect">
            <a:avLst/>
          </a:prstGeom>
        </p:spPr>
      </p:pic>
      <p:sp>
        <p:nvSpPr>
          <p:cNvPr id="10" name="Rectangle 9"/>
          <p:cNvSpPr/>
          <p:nvPr/>
        </p:nvSpPr>
        <p:spPr>
          <a:xfrm>
            <a:off x="838199" y="5679443"/>
            <a:ext cx="9646085" cy="646331"/>
          </a:xfrm>
          <a:prstGeom prst="rect">
            <a:avLst/>
          </a:prstGeom>
        </p:spPr>
        <p:txBody>
          <a:bodyPr wrap="square">
            <a:spAutoFit/>
          </a:bodyPr>
          <a:lstStyle/>
          <a:p>
            <a:r>
              <a:rPr lang="en-CA" dirty="0" smtClean="0"/>
              <a:t>Towards AI-powered personalization in MOOC learning. Han Yu, </a:t>
            </a:r>
            <a:r>
              <a:rPr lang="en-CA" dirty="0" err="1" smtClean="0"/>
              <a:t>Chunyan</a:t>
            </a:r>
            <a:r>
              <a:rPr lang="en-CA" dirty="0" smtClean="0"/>
              <a:t> Miao, Cyril Leung &amp; Timothy John White. </a:t>
            </a:r>
            <a:r>
              <a:rPr lang="en-CA" dirty="0" err="1" smtClean="0"/>
              <a:t>npj</a:t>
            </a:r>
            <a:r>
              <a:rPr lang="en-CA" dirty="0" smtClean="0"/>
              <a:t> Science of Learning volume 2, Article number: 15 (2017)</a:t>
            </a:r>
            <a:endParaRPr lang="en-CA" dirty="0"/>
          </a:p>
        </p:txBody>
      </p:sp>
    </p:spTree>
    <p:extLst>
      <p:ext uri="{BB962C8B-B14F-4D97-AF65-F5344CB8AC3E}">
        <p14:creationId xmlns:p14="http://schemas.microsoft.com/office/powerpoint/2010/main" val="348173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Micro-MOOCs vs Learning Objects, OERs</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816" y="1362162"/>
            <a:ext cx="5790229" cy="4351338"/>
          </a:xfrm>
        </p:spPr>
      </p:pic>
      <p:sp>
        <p:nvSpPr>
          <p:cNvPr id="6" name="Rectangle 5"/>
          <p:cNvSpPr/>
          <p:nvPr/>
        </p:nvSpPr>
        <p:spPr>
          <a:xfrm>
            <a:off x="809044" y="5781621"/>
            <a:ext cx="10544755" cy="646331"/>
          </a:xfrm>
          <a:prstGeom prst="rect">
            <a:avLst/>
          </a:prstGeom>
        </p:spPr>
        <p:txBody>
          <a:bodyPr wrap="square">
            <a:spAutoFit/>
          </a:bodyPr>
          <a:lstStyle/>
          <a:p>
            <a:r>
              <a:rPr lang="en-CA" dirty="0" smtClean="0">
                <a:hlinkClick r:id="rId3"/>
              </a:rPr>
              <a:t>https://classroom-aid.com/2013/05/25/what-you-should-know-about-learning-object-part-ii/</a:t>
            </a:r>
            <a:endParaRPr lang="en-CA" dirty="0" smtClean="0"/>
          </a:p>
          <a:p>
            <a:r>
              <a:rPr lang="en-CA" dirty="0" smtClean="0">
                <a:hlinkClick r:id="rId4"/>
              </a:rPr>
              <a:t>https://circa.cs.ualberta.ca/index.php/CIRCA:Reference_links_to_Semantic_Web_Resources</a:t>
            </a:r>
            <a:r>
              <a:rPr lang="en-CA" dirty="0" smtClean="0"/>
              <a:t>  </a:t>
            </a:r>
            <a:endParaRPr lang="en-CA" dirty="0"/>
          </a:p>
        </p:txBody>
      </p:sp>
      <p:pic>
        <p:nvPicPr>
          <p:cNvPr id="7" name="Picture 6"/>
          <p:cNvPicPr>
            <a:picLocks noChangeAspect="1"/>
          </p:cNvPicPr>
          <p:nvPr/>
        </p:nvPicPr>
        <p:blipFill>
          <a:blip r:embed="rId5"/>
          <a:stretch>
            <a:fillRect/>
          </a:stretch>
        </p:blipFill>
        <p:spPr>
          <a:xfrm>
            <a:off x="7458467" y="1579388"/>
            <a:ext cx="3162300" cy="3724275"/>
          </a:xfrm>
          <a:prstGeom prst="rect">
            <a:avLst/>
          </a:prstGeom>
        </p:spPr>
      </p:pic>
    </p:spTree>
    <p:extLst>
      <p:ext uri="{BB962C8B-B14F-4D97-AF65-F5344CB8AC3E}">
        <p14:creationId xmlns:p14="http://schemas.microsoft.com/office/powerpoint/2010/main" val="12253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Micro-Learning Models</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7502" y="1552902"/>
            <a:ext cx="4863813" cy="4090933"/>
          </a:xfrm>
        </p:spPr>
      </p:pic>
      <p:sp>
        <p:nvSpPr>
          <p:cNvPr id="8" name="Rectangle 7"/>
          <p:cNvSpPr/>
          <p:nvPr/>
        </p:nvSpPr>
        <p:spPr>
          <a:xfrm>
            <a:off x="838200" y="6162186"/>
            <a:ext cx="9002038" cy="646331"/>
          </a:xfrm>
          <a:prstGeom prst="rect">
            <a:avLst/>
          </a:prstGeom>
        </p:spPr>
        <p:txBody>
          <a:bodyPr wrap="square">
            <a:spAutoFit/>
          </a:bodyPr>
          <a:lstStyle/>
          <a:p>
            <a:r>
              <a:rPr lang="en-CA" dirty="0" smtClean="0">
                <a:hlinkClick r:id="rId4"/>
              </a:rPr>
              <a:t>https://mobiletechnologyinlearning.weebly.com/creating-m-learning-lessons.html</a:t>
            </a:r>
            <a:r>
              <a:rPr lang="en-CA" dirty="0" smtClean="0"/>
              <a:t> </a:t>
            </a:r>
          </a:p>
          <a:p>
            <a:r>
              <a:rPr lang="en-CA" dirty="0" smtClean="0">
                <a:hlinkClick r:id="rId5"/>
              </a:rPr>
              <a:t>https://theelearningcoach.com/elearning2-0/what-is-microlearning/</a:t>
            </a:r>
            <a:r>
              <a:rPr lang="en-CA" dirty="0" smtClean="0"/>
              <a:t> </a:t>
            </a:r>
            <a:endParaRPr lang="en-CA"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690687"/>
            <a:ext cx="3698806" cy="3244567"/>
          </a:xfrm>
          <a:prstGeom prst="rect">
            <a:avLst/>
          </a:prstGeom>
        </p:spPr>
      </p:pic>
    </p:spTree>
    <p:extLst>
      <p:ext uri="{BB962C8B-B14F-4D97-AF65-F5344CB8AC3E}">
        <p14:creationId xmlns:p14="http://schemas.microsoft.com/office/powerpoint/2010/main" val="444073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Community Resource Networks</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0624" y="1591824"/>
            <a:ext cx="5087060" cy="4267796"/>
          </a:xfrm>
        </p:spPr>
      </p:pic>
      <p:sp>
        <p:nvSpPr>
          <p:cNvPr id="5" name="Rectangle 4"/>
          <p:cNvSpPr/>
          <p:nvPr/>
        </p:nvSpPr>
        <p:spPr>
          <a:xfrm>
            <a:off x="7170108" y="4659291"/>
            <a:ext cx="3131507" cy="1200329"/>
          </a:xfrm>
          <a:prstGeom prst="rect">
            <a:avLst/>
          </a:prstGeom>
        </p:spPr>
        <p:txBody>
          <a:bodyPr wrap="square">
            <a:spAutoFit/>
          </a:bodyPr>
          <a:lstStyle/>
          <a:p>
            <a:r>
              <a:rPr lang="en-CA" dirty="0" smtClean="0">
                <a:hlinkClick r:id="rId4"/>
              </a:rPr>
              <a:t>https://classroom-aid.com/2014/06/08/social-network-of-learning-resources-learning-registry/</a:t>
            </a:r>
            <a:r>
              <a:rPr lang="en-CA" dirty="0" smtClean="0"/>
              <a:t> </a:t>
            </a:r>
            <a:endParaRPr lang="en-CA" dirty="0"/>
          </a:p>
        </p:txBody>
      </p:sp>
    </p:spTree>
    <p:extLst>
      <p:ext uri="{BB962C8B-B14F-4D97-AF65-F5344CB8AC3E}">
        <p14:creationId xmlns:p14="http://schemas.microsoft.com/office/powerpoint/2010/main" val="1876790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Micro-MOOC at Platform / In Platforms</a:t>
            </a:r>
            <a:endParaRPr lang="en-CA" dirty="0"/>
          </a:p>
        </p:txBody>
      </p:sp>
      <p:pic>
        <p:nvPicPr>
          <p:cNvPr id="4" name="Content Placeholder 3"/>
          <p:cNvPicPr>
            <a:picLocks noGrp="1" noChangeAspect="1"/>
          </p:cNvPicPr>
          <p:nvPr>
            <p:ph idx="1"/>
          </p:nvPr>
        </p:nvPicPr>
        <p:blipFill>
          <a:blip r:embed="rId2"/>
          <a:stretch>
            <a:fillRect/>
          </a:stretch>
        </p:blipFill>
        <p:spPr>
          <a:xfrm>
            <a:off x="3174963" y="1575105"/>
            <a:ext cx="5104741" cy="3802152"/>
          </a:xfrm>
          <a:prstGeom prst="rect">
            <a:avLst/>
          </a:prstGeom>
        </p:spPr>
      </p:pic>
      <p:sp>
        <p:nvSpPr>
          <p:cNvPr id="8" name="Rectangle 7"/>
          <p:cNvSpPr/>
          <p:nvPr/>
        </p:nvSpPr>
        <p:spPr>
          <a:xfrm>
            <a:off x="838199" y="6366256"/>
            <a:ext cx="6076792" cy="369332"/>
          </a:xfrm>
          <a:prstGeom prst="rect">
            <a:avLst/>
          </a:prstGeom>
        </p:spPr>
        <p:txBody>
          <a:bodyPr wrap="none">
            <a:spAutoFit/>
          </a:bodyPr>
          <a:lstStyle/>
          <a:p>
            <a:r>
              <a:rPr lang="en-CA" dirty="0" smtClean="0">
                <a:hlinkClick r:id="rId3"/>
              </a:rPr>
              <a:t>https</a:t>
            </a:r>
            <a:r>
              <a:rPr lang="en-CA" dirty="0">
                <a:hlinkClick r:id="rId3"/>
              </a:rPr>
              <a:t>://</a:t>
            </a:r>
            <a:r>
              <a:rPr lang="en-CA" dirty="0" smtClean="0">
                <a:hlinkClick r:id="rId3"/>
              </a:rPr>
              <a:t>link.springer.com/article/10.1007/s11042-020-09523-z</a:t>
            </a:r>
            <a:r>
              <a:rPr lang="en-CA" dirty="0" smtClean="0"/>
              <a:t> </a:t>
            </a:r>
            <a:endParaRPr lang="en-CA" dirty="0"/>
          </a:p>
        </p:txBody>
      </p:sp>
      <p:sp>
        <p:nvSpPr>
          <p:cNvPr id="9" name="Rectangle 8"/>
          <p:cNvSpPr/>
          <p:nvPr/>
        </p:nvSpPr>
        <p:spPr>
          <a:xfrm>
            <a:off x="838199" y="5537248"/>
            <a:ext cx="9646085" cy="923330"/>
          </a:xfrm>
          <a:prstGeom prst="rect">
            <a:avLst/>
          </a:prstGeom>
        </p:spPr>
        <p:txBody>
          <a:bodyPr wrap="square">
            <a:spAutoFit/>
          </a:bodyPr>
          <a:lstStyle/>
          <a:p>
            <a:r>
              <a:rPr lang="en-CA" dirty="0"/>
              <a:t>Integrating micro-learning content in traditional e-learning </a:t>
            </a:r>
            <a:r>
              <a:rPr lang="en-CA" dirty="0" smtClean="0"/>
              <a:t>platforms. Rebeca </a:t>
            </a:r>
            <a:r>
              <a:rPr lang="en-CA" dirty="0"/>
              <a:t>P. </a:t>
            </a:r>
            <a:r>
              <a:rPr lang="en-CA" dirty="0" err="1"/>
              <a:t>Díaz</a:t>
            </a:r>
            <a:r>
              <a:rPr lang="en-CA" dirty="0"/>
              <a:t> Redondo, Manuel </a:t>
            </a:r>
            <a:r>
              <a:rPr lang="en-CA" dirty="0" err="1"/>
              <a:t>Caeiro</a:t>
            </a:r>
            <a:r>
              <a:rPr lang="en-CA" dirty="0"/>
              <a:t> Rodríguez, Juan José </a:t>
            </a:r>
            <a:r>
              <a:rPr lang="en-CA" dirty="0" err="1"/>
              <a:t>López</a:t>
            </a:r>
            <a:r>
              <a:rPr lang="en-CA" dirty="0"/>
              <a:t> Escobar &amp; Ana </a:t>
            </a:r>
            <a:r>
              <a:rPr lang="en-CA" dirty="0" err="1"/>
              <a:t>Fernández</a:t>
            </a:r>
            <a:r>
              <a:rPr lang="en-CA" dirty="0"/>
              <a:t> </a:t>
            </a:r>
            <a:r>
              <a:rPr lang="en-CA" dirty="0" smtClean="0"/>
              <a:t>Vilas. Multimedia </a:t>
            </a:r>
            <a:r>
              <a:rPr lang="en-CA" dirty="0"/>
              <a:t>Tools and Applications (2020)</a:t>
            </a:r>
            <a:endParaRPr lang="en-CA" dirty="0"/>
          </a:p>
        </p:txBody>
      </p:sp>
    </p:spTree>
    <p:extLst>
      <p:ext uri="{BB962C8B-B14F-4D97-AF65-F5344CB8AC3E}">
        <p14:creationId xmlns:p14="http://schemas.microsoft.com/office/powerpoint/2010/main" val="133456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Decentralization - </a:t>
            </a:r>
            <a:r>
              <a:rPr lang="en-CA" dirty="0" err="1" smtClean="0"/>
              <a:t>Fediverse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7870" y="1337110"/>
            <a:ext cx="8118003" cy="4735502"/>
          </a:xfrm>
        </p:spPr>
      </p:pic>
      <p:sp>
        <p:nvSpPr>
          <p:cNvPr id="5" name="Rectangle 4"/>
          <p:cNvSpPr/>
          <p:nvPr/>
        </p:nvSpPr>
        <p:spPr>
          <a:xfrm>
            <a:off x="838200" y="6072612"/>
            <a:ext cx="9490553" cy="369332"/>
          </a:xfrm>
          <a:prstGeom prst="rect">
            <a:avLst/>
          </a:prstGeom>
        </p:spPr>
        <p:txBody>
          <a:bodyPr wrap="square">
            <a:spAutoFit/>
          </a:bodyPr>
          <a:lstStyle/>
          <a:p>
            <a:r>
              <a:rPr lang="en-CA" dirty="0" smtClean="0">
                <a:hlinkClick r:id="rId3"/>
              </a:rPr>
              <a:t>https://blogs.fsfe.org/tobiasd/2019/08/23/salonabend-im-schatzchen-vortrag-uber-das-fediverse/</a:t>
            </a:r>
            <a:r>
              <a:rPr lang="en-CA" dirty="0" smtClean="0"/>
              <a:t> </a:t>
            </a:r>
            <a:endParaRPr lang="en-CA" dirty="0"/>
          </a:p>
        </p:txBody>
      </p:sp>
    </p:spTree>
    <p:extLst>
      <p:ext uri="{BB962C8B-B14F-4D97-AF65-F5344CB8AC3E}">
        <p14:creationId xmlns:p14="http://schemas.microsoft.com/office/powerpoint/2010/main" val="3145558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55070" y="560497"/>
            <a:ext cx="7735712" cy="4351338"/>
          </a:xfrm>
        </p:spPr>
      </p:pic>
      <p:sp>
        <p:nvSpPr>
          <p:cNvPr id="5" name="Rectangle 4"/>
          <p:cNvSpPr/>
          <p:nvPr/>
        </p:nvSpPr>
        <p:spPr>
          <a:xfrm>
            <a:off x="530269" y="4806522"/>
            <a:ext cx="6258838" cy="1754326"/>
          </a:xfrm>
          <a:prstGeom prst="rect">
            <a:avLst/>
          </a:prstGeom>
        </p:spPr>
        <p:txBody>
          <a:bodyPr wrap="square">
            <a:spAutoFit/>
          </a:bodyPr>
          <a:lstStyle/>
          <a:p>
            <a:r>
              <a:rPr lang="en-CA" i="1" dirty="0" smtClean="0">
                <a:solidFill>
                  <a:srgbClr val="0070C0"/>
                </a:solidFill>
              </a:rPr>
              <a:t>“And what greater delight and wonder can there be than to leave the straight lines of personality and deviate into those footpaths that lead beneath brambles and thick tree trunks into the heart of the forest where live those wild beasts, our fellow men? That is true: to escape is the greatest of pleasures; street haunting in winter the greatest of adventures”. Virginia Woolf</a:t>
            </a:r>
            <a:endParaRPr lang="en-CA" dirty="0">
              <a:solidFill>
                <a:srgbClr val="0070C0"/>
              </a:solidFill>
            </a:endParaRPr>
          </a:p>
        </p:txBody>
      </p:sp>
      <p:sp>
        <p:nvSpPr>
          <p:cNvPr id="6" name="Rectangle 5"/>
          <p:cNvSpPr/>
          <p:nvPr/>
        </p:nvSpPr>
        <p:spPr>
          <a:xfrm>
            <a:off x="9572792" y="4108630"/>
            <a:ext cx="1500988" cy="369332"/>
          </a:xfrm>
          <a:prstGeom prst="rect">
            <a:avLst/>
          </a:prstGeom>
        </p:spPr>
        <p:txBody>
          <a:bodyPr wrap="none">
            <a:spAutoFit/>
          </a:bodyPr>
          <a:lstStyle/>
          <a:p>
            <a:r>
              <a:rPr lang="en-CA" i="1" dirty="0" err="1" smtClean="0"/>
              <a:t>Violaine</a:t>
            </a:r>
            <a:r>
              <a:rPr lang="en-CA" i="1" dirty="0" smtClean="0"/>
              <a:t> Leroy</a:t>
            </a:r>
            <a:endParaRPr lang="en-CA" dirty="0">
              <a:solidFill>
                <a:srgbClr val="7030A0"/>
              </a:solidFill>
            </a:endParaRPr>
          </a:p>
        </p:txBody>
      </p:sp>
      <p:sp>
        <p:nvSpPr>
          <p:cNvPr id="7" name="Rectangle 6"/>
          <p:cNvSpPr/>
          <p:nvPr/>
        </p:nvSpPr>
        <p:spPr>
          <a:xfrm>
            <a:off x="530269" y="6560848"/>
            <a:ext cx="11707660" cy="261610"/>
          </a:xfrm>
          <a:prstGeom prst="rect">
            <a:avLst/>
          </a:prstGeom>
        </p:spPr>
        <p:txBody>
          <a:bodyPr wrap="square">
            <a:spAutoFit/>
          </a:bodyPr>
          <a:lstStyle/>
          <a:p>
            <a:r>
              <a:rPr lang="en-CA" sz="1050" dirty="0" smtClean="0">
                <a:hlinkClick r:id="rId3"/>
              </a:rPr>
              <a:t>http://in-situ.info/en/in-situ-narratives/en/acupuncture-2-hospitable-hostile-the-place-of-women-in-public-space-56</a:t>
            </a:r>
            <a:r>
              <a:rPr lang="en-CA" sz="1050" dirty="0" smtClean="0"/>
              <a:t> </a:t>
            </a:r>
            <a:endParaRPr lang="en-CA" sz="1050" dirty="0"/>
          </a:p>
        </p:txBody>
      </p:sp>
    </p:spTree>
    <p:extLst>
      <p:ext uri="{BB962C8B-B14F-4D97-AF65-F5344CB8AC3E}">
        <p14:creationId xmlns:p14="http://schemas.microsoft.com/office/powerpoint/2010/main" val="136625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 they’re not dead yet!</a:t>
            </a:r>
            <a:endParaRPr lang="en-CA" dirty="0"/>
          </a:p>
        </p:txBody>
      </p:sp>
      <p:sp>
        <p:nvSpPr>
          <p:cNvPr id="5" name="Rectangle 4"/>
          <p:cNvSpPr/>
          <p:nvPr/>
        </p:nvSpPr>
        <p:spPr>
          <a:xfrm>
            <a:off x="1670212" y="6311900"/>
            <a:ext cx="8722965" cy="369332"/>
          </a:xfrm>
          <a:prstGeom prst="rect">
            <a:avLst/>
          </a:prstGeom>
        </p:spPr>
        <p:txBody>
          <a:bodyPr wrap="none">
            <a:spAutoFit/>
          </a:bodyPr>
          <a:lstStyle/>
          <a:p>
            <a:r>
              <a:rPr lang="en-CA" dirty="0" smtClean="0">
                <a:hlinkClick r:id="rId2"/>
              </a:rPr>
              <a:t>http://www.eipny.com/wp-content/uploads/2020/08/The-Pandemic-Accelerant_FINAL.pdf</a:t>
            </a:r>
            <a:r>
              <a:rPr lang="en-CA" dirty="0" smtClean="0"/>
              <a:t> </a:t>
            </a:r>
            <a:endParaRPr lang="en-CA" dirty="0"/>
          </a:p>
        </p:txBody>
      </p:sp>
      <p:pic>
        <p:nvPicPr>
          <p:cNvPr id="7" name="Content Placeholder 6"/>
          <p:cNvPicPr>
            <a:picLocks noGrp="1" noChangeAspect="1"/>
          </p:cNvPicPr>
          <p:nvPr>
            <p:ph idx="1"/>
          </p:nvPr>
        </p:nvPicPr>
        <p:blipFill>
          <a:blip r:embed="rId3"/>
          <a:stretch>
            <a:fillRect/>
          </a:stretch>
        </p:blipFill>
        <p:spPr>
          <a:xfrm>
            <a:off x="1447657" y="1442434"/>
            <a:ext cx="8001208" cy="4404574"/>
          </a:xfrm>
          <a:prstGeom prst="rect">
            <a:avLst/>
          </a:prstGeom>
        </p:spPr>
      </p:pic>
    </p:spTree>
    <p:extLst>
      <p:ext uri="{BB962C8B-B14F-4D97-AF65-F5344CB8AC3E}">
        <p14:creationId xmlns:p14="http://schemas.microsoft.com/office/powerpoint/2010/main" val="308620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 they’re not dead yet!</a:t>
            </a:r>
            <a:endParaRPr lang="en-CA" dirty="0"/>
          </a:p>
        </p:txBody>
      </p:sp>
      <p:sp>
        <p:nvSpPr>
          <p:cNvPr id="5" name="Rectangle 4"/>
          <p:cNvSpPr/>
          <p:nvPr/>
        </p:nvSpPr>
        <p:spPr>
          <a:xfrm>
            <a:off x="1184342" y="6118717"/>
            <a:ext cx="10578089" cy="338554"/>
          </a:xfrm>
          <a:prstGeom prst="rect">
            <a:avLst/>
          </a:prstGeom>
        </p:spPr>
        <p:txBody>
          <a:bodyPr wrap="none">
            <a:spAutoFit/>
          </a:bodyPr>
          <a:lstStyle/>
          <a:p>
            <a:r>
              <a:rPr lang="en-CA" sz="1600" dirty="0" smtClean="0">
                <a:hlinkClick r:id="rId2"/>
              </a:rPr>
              <a:t>https://www.freecodecamp.org/news/a-massive-list-of-free-online-course-providers-from-around-the-world-925766226f46/</a:t>
            </a:r>
            <a:r>
              <a:rPr lang="en-CA" sz="1600" dirty="0" smtClean="0"/>
              <a:t> </a:t>
            </a:r>
            <a:endParaRPr lang="en-CA" sz="1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4342" y="1545465"/>
            <a:ext cx="8721658" cy="4360829"/>
          </a:xfrm>
        </p:spPr>
      </p:pic>
    </p:spTree>
    <p:extLst>
      <p:ext uri="{BB962C8B-B14F-4D97-AF65-F5344CB8AC3E}">
        <p14:creationId xmlns:p14="http://schemas.microsoft.com/office/powerpoint/2010/main" val="203059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 they’re not dead yet!</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6018" y="1439258"/>
            <a:ext cx="6805691" cy="3828201"/>
          </a:xfrm>
        </p:spPr>
      </p:pic>
      <p:sp>
        <p:nvSpPr>
          <p:cNvPr id="7" name="Rectangle 6"/>
          <p:cNvSpPr/>
          <p:nvPr/>
        </p:nvSpPr>
        <p:spPr>
          <a:xfrm>
            <a:off x="1244958" y="5489423"/>
            <a:ext cx="9727842" cy="923330"/>
          </a:xfrm>
          <a:prstGeom prst="rect">
            <a:avLst/>
          </a:prstGeom>
        </p:spPr>
        <p:txBody>
          <a:bodyPr wrap="square">
            <a:spAutoFit/>
          </a:bodyPr>
          <a:lstStyle/>
          <a:p>
            <a:r>
              <a:rPr lang="en-CA" dirty="0" smtClean="0"/>
              <a:t>MOOCs started the last decade as a proof of concept and finished with 380 million students taking over 30 thousand courses and 50 degrees from over 1000 Universities globally.</a:t>
            </a:r>
          </a:p>
          <a:p>
            <a:pPr lvl="1"/>
            <a:r>
              <a:rPr lang="en-CA" dirty="0" smtClean="0">
                <a:hlinkClick r:id="rId3"/>
              </a:rPr>
              <a:t>https://www.holoniq.com/notes/the-mooc-decade.-380-million-students-later./</a:t>
            </a:r>
            <a:r>
              <a:rPr lang="en-CA" dirty="0" smtClean="0"/>
              <a:t> </a:t>
            </a:r>
          </a:p>
        </p:txBody>
      </p:sp>
    </p:spTree>
    <p:extLst>
      <p:ext uri="{BB962C8B-B14F-4D97-AF65-F5344CB8AC3E}">
        <p14:creationId xmlns:p14="http://schemas.microsoft.com/office/powerpoint/2010/main" val="137591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Contents</a:t>
            </a:r>
            <a:endParaRPr lang="en-CA" dirty="0"/>
          </a:p>
        </p:txBody>
      </p:sp>
      <p:sp>
        <p:nvSpPr>
          <p:cNvPr id="3" name="Content Placeholder 2"/>
          <p:cNvSpPr>
            <a:spLocks noGrp="1"/>
          </p:cNvSpPr>
          <p:nvPr>
            <p:ph idx="1"/>
          </p:nvPr>
        </p:nvSpPr>
        <p:spPr/>
        <p:txBody>
          <a:bodyPr/>
          <a:lstStyle/>
          <a:p>
            <a:pPr marL="0" indent="0">
              <a:buNone/>
            </a:pPr>
            <a:r>
              <a:rPr lang="en-CA" dirty="0" smtClean="0"/>
              <a:t>What’s Next for MOOCs?</a:t>
            </a:r>
          </a:p>
          <a:p>
            <a:pPr lvl="1"/>
            <a:r>
              <a:rPr lang="en-CA" sz="2800" dirty="0" smtClean="0"/>
              <a:t>How MOOCs are exploding contrary to having been written off in 2018.</a:t>
            </a:r>
          </a:p>
          <a:p>
            <a:pPr lvl="1"/>
            <a:r>
              <a:rPr lang="en-CA" sz="2800" dirty="0" smtClean="0"/>
              <a:t>How MOOCs can provide access to a global set of micro-credentials and skills-based learning, which employers want.</a:t>
            </a:r>
          </a:p>
          <a:p>
            <a:pPr lvl="1"/>
            <a:r>
              <a:rPr lang="en-CA" sz="2800" dirty="0" smtClean="0"/>
              <a:t>How MOOCs are improving in terms of student engagement and completion?</a:t>
            </a:r>
            <a:endParaRPr lang="en-CA" sz="2800" dirty="0"/>
          </a:p>
        </p:txBody>
      </p:sp>
    </p:spTree>
    <p:extLst>
      <p:ext uri="{BB962C8B-B14F-4D97-AF65-F5344CB8AC3E}">
        <p14:creationId xmlns:p14="http://schemas.microsoft.com/office/powerpoint/2010/main" val="118224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8952" y="682580"/>
            <a:ext cx="8248414" cy="5185290"/>
          </a:xfrm>
        </p:spPr>
      </p:pic>
      <p:sp>
        <p:nvSpPr>
          <p:cNvPr id="5" name="Rectangle 4"/>
          <p:cNvSpPr/>
          <p:nvPr/>
        </p:nvSpPr>
        <p:spPr>
          <a:xfrm>
            <a:off x="1578952" y="6067201"/>
            <a:ext cx="8671775" cy="369332"/>
          </a:xfrm>
          <a:prstGeom prst="rect">
            <a:avLst/>
          </a:prstGeom>
        </p:spPr>
        <p:txBody>
          <a:bodyPr wrap="square">
            <a:spAutoFit/>
          </a:bodyPr>
          <a:lstStyle/>
          <a:p>
            <a:r>
              <a:rPr lang="en-CA" dirty="0" smtClean="0">
                <a:hlinkClick r:id="rId3"/>
              </a:rPr>
              <a:t>https://www.flickr.com/photos/mathplourde/8620174342/sizes/o/in/photostream/</a:t>
            </a:r>
            <a:r>
              <a:rPr lang="en-CA" dirty="0" smtClean="0"/>
              <a:t> </a:t>
            </a:r>
            <a:endParaRPr lang="en-CA" dirty="0"/>
          </a:p>
        </p:txBody>
      </p:sp>
    </p:spTree>
    <p:extLst>
      <p:ext uri="{BB962C8B-B14F-4D97-AF65-F5344CB8AC3E}">
        <p14:creationId xmlns:p14="http://schemas.microsoft.com/office/powerpoint/2010/main" val="363459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Scalable Web Application</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408" y="1829482"/>
            <a:ext cx="9411184" cy="4343623"/>
          </a:xfrm>
        </p:spPr>
      </p:pic>
      <p:sp>
        <p:nvSpPr>
          <p:cNvPr id="5" name="Rectangle 4"/>
          <p:cNvSpPr/>
          <p:nvPr/>
        </p:nvSpPr>
        <p:spPr>
          <a:xfrm>
            <a:off x="838200" y="5988733"/>
            <a:ext cx="10636876" cy="646331"/>
          </a:xfrm>
          <a:prstGeom prst="rect">
            <a:avLst/>
          </a:prstGeom>
        </p:spPr>
        <p:txBody>
          <a:bodyPr wrap="square">
            <a:spAutoFit/>
          </a:bodyPr>
          <a:lstStyle/>
          <a:p>
            <a:r>
              <a:rPr lang="en-CA" dirty="0" smtClean="0">
                <a:hlinkClick r:id="rId3"/>
              </a:rPr>
              <a:t>https://docs.microsoft.com/en-us/azure/architecture/reference-architectures/app-service-web-app/scalable-web-app</a:t>
            </a:r>
            <a:r>
              <a:rPr lang="en-CA" dirty="0" smtClean="0"/>
              <a:t> </a:t>
            </a:r>
            <a:endParaRPr lang="en-CA" dirty="0"/>
          </a:p>
        </p:txBody>
      </p:sp>
      <p:pic>
        <p:nvPicPr>
          <p:cNvPr id="6" name="Picture 5"/>
          <p:cNvPicPr>
            <a:picLocks noChangeAspect="1"/>
          </p:cNvPicPr>
          <p:nvPr/>
        </p:nvPicPr>
        <p:blipFill>
          <a:blip r:embed="rId4"/>
          <a:stretch>
            <a:fillRect/>
          </a:stretch>
        </p:blipFill>
        <p:spPr>
          <a:xfrm>
            <a:off x="942733" y="3690033"/>
            <a:ext cx="447675" cy="438150"/>
          </a:xfrm>
          <a:prstGeom prst="rect">
            <a:avLst/>
          </a:prstGeom>
        </p:spPr>
      </p:pic>
    </p:spTree>
    <p:extLst>
      <p:ext uri="{BB962C8B-B14F-4D97-AF65-F5344CB8AC3E}">
        <p14:creationId xmlns:p14="http://schemas.microsoft.com/office/powerpoint/2010/main" val="181073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Serverless Web Application</a:t>
            </a:r>
            <a:endParaRPr lang="en-CA" dirty="0"/>
          </a:p>
        </p:txBody>
      </p:sp>
      <p:sp>
        <p:nvSpPr>
          <p:cNvPr id="5" name="Rectangle 4"/>
          <p:cNvSpPr/>
          <p:nvPr/>
        </p:nvSpPr>
        <p:spPr>
          <a:xfrm>
            <a:off x="838200" y="5988733"/>
            <a:ext cx="10636876" cy="369332"/>
          </a:xfrm>
          <a:prstGeom prst="rect">
            <a:avLst/>
          </a:prstGeom>
        </p:spPr>
        <p:txBody>
          <a:bodyPr wrap="square">
            <a:spAutoFit/>
          </a:bodyPr>
          <a:lstStyle/>
          <a:p>
            <a:r>
              <a:rPr lang="en-CA" dirty="0" smtClean="0">
                <a:hlinkClick r:id="rId2"/>
              </a:rPr>
              <a:t>https://docs.microsoft.com/en-us/azure/architecture/reference-architectures/serverless/web-app</a:t>
            </a:r>
            <a:r>
              <a:rPr lang="en-CA" dirty="0" smtClean="0"/>
              <a:t> </a:t>
            </a:r>
            <a:endParaRPr lang="en-CA"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1347" y="1867438"/>
            <a:ext cx="8307786" cy="3728480"/>
          </a:xfrm>
        </p:spPr>
      </p:pic>
    </p:spTree>
    <p:extLst>
      <p:ext uri="{BB962C8B-B14F-4D97-AF65-F5344CB8AC3E}">
        <p14:creationId xmlns:p14="http://schemas.microsoft.com/office/powerpoint/2010/main" val="3797992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3228</TotalTime>
  <Words>691</Words>
  <Application>Microsoft Office PowerPoint</Application>
  <PresentationFormat>Widescreen</PresentationFormat>
  <Paragraphs>93</Paragraphs>
  <Slides>26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Calibri Light</vt:lpstr>
      <vt:lpstr>Office Theme</vt:lpstr>
      <vt:lpstr>What’s Next for MOOCS? </vt:lpstr>
      <vt:lpstr>No they’re not dead yet!</vt:lpstr>
      <vt:lpstr>No they’re not dead yet!</vt:lpstr>
      <vt:lpstr>No they’re not dead yet!</vt:lpstr>
      <vt:lpstr>No they’re not dead yet!</vt:lpstr>
      <vt:lpstr>Contents</vt:lpstr>
      <vt:lpstr>PowerPoint Presentation</vt:lpstr>
      <vt:lpstr>Scalable Web Application</vt:lpstr>
      <vt:lpstr>Serverless Web Application</vt:lpstr>
      <vt:lpstr>Continuous Integration &amp; Delivery</vt:lpstr>
      <vt:lpstr>Automated Grading at Scale</vt:lpstr>
      <vt:lpstr>Activity Records</vt:lpstr>
      <vt:lpstr>Microcredentials</vt:lpstr>
      <vt:lpstr>Recommendations and Learning Paths</vt:lpstr>
      <vt:lpstr>Automatically Generated Content</vt:lpstr>
      <vt:lpstr>Automatically Generated Content</vt:lpstr>
      <vt:lpstr>Automatically Generated Content</vt:lpstr>
      <vt:lpstr>Addressing Completion: Time</vt:lpstr>
      <vt:lpstr>Addressing Completion: Micro-MOOCs</vt:lpstr>
      <vt:lpstr>Addressing Completion: Micro-MOOCs</vt:lpstr>
      <vt:lpstr>Micro-MOOCs vs Learning Objects, OERs</vt:lpstr>
      <vt:lpstr>Micro-Learning Models</vt:lpstr>
      <vt:lpstr>Community Resource Networks</vt:lpstr>
      <vt:lpstr>Micro-MOOC at Platform / In Platforms</vt:lpstr>
      <vt:lpstr>Decentralization - Fediverse</vt:lpstr>
      <vt:lpstr>PowerPoint Presentation</vt:lpstr>
    </vt:vector>
  </TitlesOfParts>
  <Company>NRC-CNRC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dc:title>
  <dc:creator>Downes, Stephen</dc:creator>
  <cp:lastModifiedBy>Downes, Stephen</cp:lastModifiedBy>
  <cp:revision>20</cp:revision>
  <dcterms:created xsi:type="dcterms:W3CDTF">2020-11-25T15:11:24Z</dcterms:created>
  <dcterms:modified xsi:type="dcterms:W3CDTF">2020-11-27T21:15:58Z</dcterms:modified>
</cp:coreProperties>
</file>